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5" r:id="rId1"/>
  </p:sldMasterIdLst>
  <p:notesMasterIdLst>
    <p:notesMasterId r:id="rId27"/>
  </p:notesMasterIdLst>
  <p:sldIdLst>
    <p:sldId id="256" r:id="rId2"/>
    <p:sldId id="287" r:id="rId3"/>
    <p:sldId id="285" r:id="rId4"/>
    <p:sldId id="257" r:id="rId5"/>
    <p:sldId id="272" r:id="rId6"/>
    <p:sldId id="273" r:id="rId7"/>
    <p:sldId id="296" r:id="rId8"/>
    <p:sldId id="290" r:id="rId9"/>
    <p:sldId id="275" r:id="rId10"/>
    <p:sldId id="276" r:id="rId11"/>
    <p:sldId id="277" r:id="rId12"/>
    <p:sldId id="298" r:id="rId13"/>
    <p:sldId id="279" r:id="rId14"/>
    <p:sldId id="282" r:id="rId15"/>
    <p:sldId id="283" r:id="rId16"/>
    <p:sldId id="280" r:id="rId17"/>
    <p:sldId id="292" r:id="rId18"/>
    <p:sldId id="294" r:id="rId19"/>
    <p:sldId id="286" r:id="rId20"/>
    <p:sldId id="265" r:id="rId21"/>
    <p:sldId id="266" r:id="rId22"/>
    <p:sldId id="267" r:id="rId23"/>
    <p:sldId id="270" r:id="rId24"/>
    <p:sldId id="271" r:id="rId25"/>
    <p:sldId id="288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8807" autoAdjust="0"/>
    <p:restoredTop sz="86441" autoAdjust="0"/>
  </p:normalViewPr>
  <p:slideViewPr>
    <p:cSldViewPr snapToGrid="0">
      <p:cViewPr>
        <p:scale>
          <a:sx n="75" d="100"/>
          <a:sy n="75" d="100"/>
        </p:scale>
        <p:origin x="516" y="-4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28480400,00</c:v>
                </c:pt>
                <c:pt idx="1">
                  <c:v>Факт 34395070,38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28480400</c:v>
                </c:pt>
                <c:pt idx="1">
                  <c:v>34395070.379999995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28480400,00</c:v>
                </c:pt>
                <c:pt idx="1">
                  <c:v>Факт 34395070,38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28480400,00</c:v>
                </c:pt>
                <c:pt idx="1">
                  <c:v>Факт 34395070,38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ylinder"/>
        <c:axId val="63890944"/>
        <c:axId val="63892480"/>
        <c:axId val="0"/>
      </c:bar3DChart>
      <c:catAx>
        <c:axId val="63890944"/>
        <c:scaling>
          <c:orientation val="minMax"/>
        </c:scaling>
        <c:axPos val="b"/>
        <c:tickLblPos val="nextTo"/>
        <c:crossAx val="63892480"/>
        <c:crosses val="autoZero"/>
        <c:auto val="1"/>
        <c:lblAlgn val="ctr"/>
        <c:lblOffset val="100"/>
      </c:catAx>
      <c:valAx>
        <c:axId val="63892480"/>
        <c:scaling>
          <c:orientation val="minMax"/>
        </c:scaling>
        <c:axPos val="l"/>
        <c:majorGridlines/>
        <c:numFmt formatCode="General" sourceLinked="1"/>
        <c:tickLblPos val="nextTo"/>
        <c:crossAx val="638909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План 16500,0</c:v>
                </c:pt>
                <c:pt idx="1">
                  <c:v>Факт 36031,87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16500</c:v>
                </c:pt>
                <c:pt idx="1">
                  <c:v>36031.870000000003</c:v>
                </c:pt>
              </c:numCache>
            </c:numRef>
          </c:val>
        </c:ser>
        <c:shape val="cylinder"/>
        <c:axId val="79900672"/>
        <c:axId val="79902208"/>
        <c:axId val="0"/>
      </c:bar3DChart>
      <c:catAx>
        <c:axId val="79900672"/>
        <c:scaling>
          <c:orientation val="minMax"/>
        </c:scaling>
        <c:axPos val="b"/>
        <c:tickLblPos val="nextTo"/>
        <c:crossAx val="79902208"/>
        <c:crosses val="autoZero"/>
        <c:auto val="1"/>
        <c:lblAlgn val="ctr"/>
        <c:lblOffset val="100"/>
      </c:catAx>
      <c:valAx>
        <c:axId val="79902208"/>
        <c:scaling>
          <c:orientation val="minMax"/>
        </c:scaling>
        <c:axPos val="l"/>
        <c:majorGridlines/>
        <c:numFmt formatCode="General" sourceLinked="1"/>
        <c:tickLblPos val="nextTo"/>
        <c:crossAx val="799006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План 237600,00</c:v>
                </c:pt>
                <c:pt idx="1">
                  <c:v>Факт 887769,73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237600</c:v>
                </c:pt>
                <c:pt idx="1">
                  <c:v>887769.73</c:v>
                </c:pt>
              </c:numCache>
            </c:numRef>
          </c:val>
        </c:ser>
        <c:shape val="cylinder"/>
        <c:axId val="79938304"/>
        <c:axId val="79939840"/>
        <c:axId val="0"/>
      </c:bar3DChart>
      <c:catAx>
        <c:axId val="79938304"/>
        <c:scaling>
          <c:orientation val="minMax"/>
        </c:scaling>
        <c:axPos val="b"/>
        <c:tickLblPos val="nextTo"/>
        <c:crossAx val="79939840"/>
        <c:crosses val="autoZero"/>
        <c:auto val="1"/>
        <c:lblAlgn val="ctr"/>
        <c:lblOffset val="100"/>
      </c:catAx>
      <c:valAx>
        <c:axId val="79939840"/>
        <c:scaling>
          <c:orientation val="minMax"/>
        </c:scaling>
        <c:axPos val="l"/>
        <c:majorGridlines/>
        <c:numFmt formatCode="General" sourceLinked="1"/>
        <c:tickLblPos val="nextTo"/>
        <c:crossAx val="799383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План 40300,0</c:v>
                </c:pt>
                <c:pt idx="1">
                  <c:v>Факт 1137511,60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40300</c:v>
                </c:pt>
                <c:pt idx="1">
                  <c:v>1137511.6000000001</c:v>
                </c:pt>
              </c:numCache>
            </c:numRef>
          </c:val>
        </c:ser>
        <c:shape val="cylinder"/>
        <c:axId val="81647488"/>
        <c:axId val="81649024"/>
        <c:axId val="0"/>
      </c:bar3DChart>
      <c:catAx>
        <c:axId val="81647488"/>
        <c:scaling>
          <c:orientation val="minMax"/>
        </c:scaling>
        <c:axPos val="b"/>
        <c:tickLblPos val="nextTo"/>
        <c:crossAx val="81649024"/>
        <c:crosses val="autoZero"/>
        <c:auto val="1"/>
        <c:lblAlgn val="ctr"/>
        <c:lblOffset val="100"/>
      </c:catAx>
      <c:valAx>
        <c:axId val="81649024"/>
        <c:scaling>
          <c:orientation val="minMax"/>
        </c:scaling>
        <c:axPos val="l"/>
        <c:majorGridlines/>
        <c:numFmt formatCode="0.0" sourceLinked="1"/>
        <c:tickLblPos val="nextTo"/>
        <c:crossAx val="816474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План 51500,0</c:v>
                </c:pt>
                <c:pt idx="1">
                  <c:v>Факт 601062,76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51500</c:v>
                </c:pt>
                <c:pt idx="1">
                  <c:v>601062.76</c:v>
                </c:pt>
              </c:numCache>
            </c:numRef>
          </c:val>
        </c:ser>
        <c:shape val="cylinder"/>
        <c:axId val="84026496"/>
        <c:axId val="84028032"/>
        <c:axId val="0"/>
      </c:bar3DChart>
      <c:catAx>
        <c:axId val="84026496"/>
        <c:scaling>
          <c:orientation val="minMax"/>
        </c:scaling>
        <c:axPos val="b"/>
        <c:tickLblPos val="nextTo"/>
        <c:crossAx val="84028032"/>
        <c:crosses val="autoZero"/>
        <c:auto val="1"/>
        <c:lblAlgn val="ctr"/>
        <c:lblOffset val="100"/>
      </c:catAx>
      <c:valAx>
        <c:axId val="84028032"/>
        <c:scaling>
          <c:orientation val="minMax"/>
        </c:scaling>
        <c:axPos val="l"/>
        <c:majorGridlines/>
        <c:numFmt formatCode="0.0" sourceLinked="1"/>
        <c:tickLblPos val="nextTo"/>
        <c:crossAx val="840264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План 0</c:v>
                </c:pt>
                <c:pt idx="1">
                  <c:v>Факт 411565,66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0</c:v>
                </c:pt>
                <c:pt idx="1">
                  <c:v>601062.76</c:v>
                </c:pt>
              </c:numCache>
            </c:numRef>
          </c:val>
        </c:ser>
        <c:shape val="cylinder"/>
        <c:axId val="88999040"/>
        <c:axId val="91013120"/>
        <c:axId val="0"/>
      </c:bar3DChart>
      <c:catAx>
        <c:axId val="88999040"/>
        <c:scaling>
          <c:orientation val="minMax"/>
        </c:scaling>
        <c:axPos val="b"/>
        <c:tickLblPos val="nextTo"/>
        <c:crossAx val="91013120"/>
        <c:crosses val="autoZero"/>
        <c:auto val="1"/>
        <c:lblAlgn val="ctr"/>
        <c:lblOffset val="100"/>
      </c:catAx>
      <c:valAx>
        <c:axId val="91013120"/>
        <c:scaling>
          <c:orientation val="minMax"/>
        </c:scaling>
        <c:axPos val="l"/>
        <c:majorGridlines/>
        <c:numFmt formatCode="0.0" sourceLinked="1"/>
        <c:tickLblPos val="nextTo"/>
        <c:crossAx val="889990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8.5518352149350718E-2"/>
          <c:y val="2.5877608646336252E-2"/>
          <c:w val="0.64283984385968118"/>
          <c:h val="0.9367436233089616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70415">
                  <a:srgbClr val="34BD29"/>
                </a:gs>
                <a:gs pos="0">
                  <a:srgbClr val="93FBD3"/>
                </a:gs>
                <a:gs pos="39000">
                  <a:srgbClr val="A8F29C"/>
                </a:gs>
                <a:gs pos="100000">
                  <a:srgbClr val="27C723"/>
                </a:gs>
              </a:gsLst>
              <a:lin ang="9000000" scaled="0"/>
            </a:gradFill>
          </c:spPr>
          <c:dLbls>
            <c:dLbl>
              <c:idx val="0"/>
              <c:layout>
                <c:manualLayout>
                  <c:x val="1.7530088717892561E-2"/>
                  <c:y val="-0.1322633330812763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155</a:t>
                    </a:r>
                    <a:r>
                      <a:rPr lang="ru-RU" dirty="0" smtClean="0"/>
                      <a:t>001</a:t>
                    </a:r>
                    <a:r>
                      <a:rPr lang="en-US" dirty="0" smtClean="0"/>
                      <a:t>.</a:t>
                    </a:r>
                    <a:r>
                      <a:rPr lang="ru-RU" dirty="0" smtClean="0"/>
                      <a:t>9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9000000" scaled="0"/>
            </a:gradFill>
          </c:spPr>
          <c:dLbls>
            <c:dLbl>
              <c:idx val="0"/>
              <c:layout>
                <c:manualLayout>
                  <c:x val="3.8106968587270612E-2"/>
                  <c:y val="0.29040427480888797"/>
                </c:manualLayout>
              </c:layout>
              <c:tx>
                <c:rich>
                  <a:bodyPr/>
                  <a:lstStyle/>
                  <a:p>
                    <a:r>
                      <a:rPr lang="ru-RU" sz="2800" b="1" dirty="0" smtClean="0">
                        <a:solidFill>
                          <a:srgbClr val="002060"/>
                        </a:solidFill>
                      </a:rPr>
                      <a:t>151921,1</a:t>
                    </a:r>
                  </a:p>
                  <a:p>
                    <a:r>
                      <a:rPr lang="ru-RU" sz="2800" b="1" dirty="0" smtClean="0">
                        <a:solidFill>
                          <a:srgbClr val="002060"/>
                        </a:solidFill>
                      </a:rPr>
                      <a:t> 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0.0</c:formatCode>
                <c:ptCount val="1"/>
                <c:pt idx="0">
                  <c:v>90804.2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Бюджет поселения</c:v>
                </c:pt>
              </c:strCache>
            </c:strRef>
          </c:tx>
          <c:spPr>
            <a:gradFill>
              <a:gsLst>
                <a:gs pos="0">
                  <a:srgbClr val="FF3399"/>
                </a:gs>
                <a:gs pos="18000">
                  <a:srgbClr val="FF6633"/>
                </a:gs>
                <a:gs pos="39000">
                  <a:srgbClr val="FFFF00"/>
                </a:gs>
                <a:gs pos="62000">
                  <a:srgbClr val="01A78F"/>
                </a:gs>
                <a:gs pos="85000">
                  <a:srgbClr val="3366FF"/>
                </a:gs>
              </a:gsLst>
              <a:lin ang="9000000" scaled="0"/>
            </a:gradFill>
          </c:spPr>
          <c:dLbls>
            <c:dLbl>
              <c:idx val="0"/>
              <c:layout>
                <c:manualLayout>
                  <c:x val="3.9545133214834986E-2"/>
                  <c:y val="0.1753926808251693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179351,8</a:t>
                    </a:r>
                    <a:endParaRPr lang="en-US" dirty="0" smtClean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0.0</c:formatCode>
                <c:ptCount val="1"/>
                <c:pt idx="0">
                  <c:v>115504.9</c:v>
                </c:pt>
              </c:numCache>
            </c:numRef>
          </c:val>
        </c:ser>
        <c:gapWidth val="0"/>
        <c:gapDepth val="0"/>
        <c:shape val="cylinder"/>
        <c:axId val="105223296"/>
        <c:axId val="105224832"/>
        <c:axId val="0"/>
      </c:bar3DChart>
      <c:catAx>
        <c:axId val="105223296"/>
        <c:scaling>
          <c:orientation val="minMax"/>
        </c:scaling>
        <c:delete val="1"/>
        <c:axPos val="b"/>
        <c:tickLblPos val="none"/>
        <c:crossAx val="105224832"/>
        <c:crosses val="autoZero"/>
        <c:auto val="1"/>
        <c:lblAlgn val="ctr"/>
        <c:lblOffset val="100"/>
      </c:catAx>
      <c:valAx>
        <c:axId val="105224832"/>
        <c:scaling>
          <c:orientation val="minMax"/>
        </c:scaling>
        <c:delete val="1"/>
        <c:axPos val="l"/>
        <c:numFmt formatCode="0.0" sourceLinked="1"/>
        <c:tickLblPos val="none"/>
        <c:crossAx val="105223296"/>
        <c:crosses val="autoZero"/>
        <c:crossBetween val="between"/>
        <c:dispUnits>
          <c:builtInUnit val="thousands"/>
          <c:dispUnitsLbl>
            <c:layout/>
          </c:dispUnitsLbl>
        </c:dispUnits>
      </c:valAx>
    </c:plotArea>
    <c:legend>
      <c:legendPos val="r"/>
      <c:layout>
        <c:manualLayout>
          <c:xMode val="edge"/>
          <c:yMode val="edge"/>
          <c:x val="0.70319730874029052"/>
          <c:y val="5.2510490279936338E-2"/>
          <c:w val="0.28803764690076311"/>
          <c:h val="0.64482857612478495"/>
        </c:manualLayout>
      </c:layout>
      <c:txPr>
        <a:bodyPr/>
        <a:lstStyle/>
        <a:p>
          <a:pPr>
            <a:defRPr sz="2000" b="1">
              <a:solidFill>
                <a:srgbClr val="B70D42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8.551835214935076E-2"/>
          <c:y val="2.5877608646336252E-2"/>
          <c:w val="0.64283984385968163"/>
          <c:h val="0.9367436233089618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70415">
                  <a:srgbClr val="34BD29"/>
                </a:gs>
                <a:gs pos="0">
                  <a:srgbClr val="93FBD3"/>
                </a:gs>
                <a:gs pos="39000">
                  <a:srgbClr val="A8F29C"/>
                </a:gs>
                <a:gs pos="100000">
                  <a:srgbClr val="27C723"/>
                </a:gs>
              </a:gsLst>
              <a:lin ang="9000000" scaled="0"/>
            </a:gradFill>
          </c:spPr>
          <c:dLbls>
            <c:dLbl>
              <c:idx val="0"/>
              <c:layout>
                <c:manualLayout>
                  <c:x val="1.7530088717892561E-2"/>
                  <c:y val="-0.1322633330812764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155</a:t>
                    </a:r>
                    <a:r>
                      <a:rPr lang="ru-RU" dirty="0" smtClean="0"/>
                      <a:t>001</a:t>
                    </a:r>
                    <a:r>
                      <a:rPr lang="en-US" dirty="0" smtClean="0"/>
                      <a:t>.</a:t>
                    </a:r>
                    <a:r>
                      <a:rPr lang="ru-RU" dirty="0" smtClean="0"/>
                      <a:t>9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Программные расходы</c:v>
                </c:pt>
              </c:strCache>
            </c:strRef>
          </c:tx>
          <c:spPr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9000000" scaled="0"/>
            </a:gradFill>
          </c:spPr>
          <c:dLbls>
            <c:dLbl>
              <c:idx val="0"/>
              <c:layout>
                <c:manualLayout>
                  <c:x val="2.5061796225505549E-2"/>
                  <c:y val="0.2841306184146179"/>
                </c:manualLayout>
              </c:layout>
              <c:tx>
                <c:rich>
                  <a:bodyPr/>
                  <a:lstStyle/>
                  <a:p>
                    <a:r>
                      <a:rPr lang="ru-RU" sz="2800" b="1" dirty="0" smtClean="0">
                        <a:solidFill>
                          <a:srgbClr val="002060"/>
                        </a:solidFill>
                      </a:rPr>
                      <a:t>299053,2 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0.0</c:formatCode>
                <c:ptCount val="1"/>
                <c:pt idx="0">
                  <c:v>202438.1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Непрограммные расходы</c:v>
                </c:pt>
              </c:strCache>
            </c:strRef>
          </c:tx>
          <c:spPr>
            <a:gradFill>
              <a:gsLst>
                <a:gs pos="0">
                  <a:srgbClr val="FF3399"/>
                </a:gs>
                <a:gs pos="18000">
                  <a:srgbClr val="FF6633"/>
                </a:gs>
                <a:gs pos="39000">
                  <a:srgbClr val="FFFF00"/>
                </a:gs>
                <a:gs pos="62000">
                  <a:srgbClr val="01A78F"/>
                </a:gs>
                <a:gs pos="85000">
                  <a:srgbClr val="3366FF"/>
                </a:gs>
              </a:gsLst>
              <a:lin ang="9000000" scaled="0"/>
            </a:gradFill>
          </c:spPr>
          <c:dLbls>
            <c:dLbl>
              <c:idx val="0"/>
              <c:layout>
                <c:manualLayout>
                  <c:x val="3.9545133214834986E-2"/>
                  <c:y val="0.1753926808251694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3078,6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0.0</c:formatCode>
                <c:ptCount val="1"/>
                <c:pt idx="0">
                  <c:v>3871</c:v>
                </c:pt>
              </c:numCache>
            </c:numRef>
          </c:val>
        </c:ser>
        <c:gapWidth val="0"/>
        <c:gapDepth val="0"/>
        <c:shape val="cylinder"/>
        <c:axId val="114431872"/>
        <c:axId val="114433408"/>
        <c:axId val="0"/>
      </c:bar3DChart>
      <c:catAx>
        <c:axId val="114431872"/>
        <c:scaling>
          <c:orientation val="minMax"/>
        </c:scaling>
        <c:delete val="1"/>
        <c:axPos val="b"/>
        <c:tickLblPos val="none"/>
        <c:crossAx val="114433408"/>
        <c:crosses val="autoZero"/>
        <c:auto val="1"/>
        <c:lblAlgn val="ctr"/>
        <c:lblOffset val="100"/>
      </c:catAx>
      <c:valAx>
        <c:axId val="114433408"/>
        <c:scaling>
          <c:orientation val="minMax"/>
        </c:scaling>
        <c:delete val="1"/>
        <c:axPos val="l"/>
        <c:numFmt formatCode="0.0" sourceLinked="1"/>
        <c:tickLblPos val="none"/>
        <c:crossAx val="114431872"/>
        <c:crosses val="autoZero"/>
        <c:crossBetween val="between"/>
        <c:dispUnits>
          <c:builtInUnit val="thousands"/>
          <c:dispUnitsLbl>
            <c:layout/>
          </c:dispUnitsLbl>
        </c:dispUnits>
      </c:valAx>
    </c:plotArea>
    <c:legend>
      <c:legendPos val="r"/>
      <c:layout>
        <c:manualLayout>
          <c:xMode val="edge"/>
          <c:yMode val="edge"/>
          <c:x val="0.70319730874029052"/>
          <c:y val="5.251049027993638E-2"/>
          <c:w val="0.28721132562918705"/>
          <c:h val="0.33886591877967159"/>
        </c:manualLayout>
      </c:layout>
      <c:txPr>
        <a:bodyPr/>
        <a:lstStyle/>
        <a:p>
          <a:pPr>
            <a:defRPr sz="2000" b="1">
              <a:solidFill>
                <a:srgbClr val="B70D42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8657400,00</c:v>
                </c:pt>
                <c:pt idx="1">
                  <c:v>Факт 8498666,10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8657400</c:v>
                </c:pt>
                <c:pt idx="1">
                  <c:v>8498666.0999999996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8657400,00</c:v>
                </c:pt>
                <c:pt idx="1">
                  <c:v>Факт 8498666,10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8657400,00</c:v>
                </c:pt>
                <c:pt idx="1">
                  <c:v>Факт 8498666,10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ylinder"/>
        <c:axId val="56296576"/>
        <c:axId val="56298112"/>
        <c:axId val="0"/>
      </c:bar3DChart>
      <c:catAx>
        <c:axId val="56296576"/>
        <c:scaling>
          <c:orientation val="minMax"/>
        </c:scaling>
        <c:axPos val="b"/>
        <c:tickLblPos val="nextTo"/>
        <c:crossAx val="56298112"/>
        <c:crosses val="autoZero"/>
        <c:auto val="1"/>
        <c:lblAlgn val="ctr"/>
        <c:lblOffset val="100"/>
      </c:catAx>
      <c:valAx>
        <c:axId val="56298112"/>
        <c:scaling>
          <c:orientation val="minMax"/>
        </c:scaling>
        <c:axPos val="l"/>
        <c:majorGridlines/>
        <c:numFmt formatCode="General" sourceLinked="1"/>
        <c:tickLblPos val="nextTo"/>
        <c:crossAx val="562965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86800,0</c:v>
                </c:pt>
                <c:pt idx="1">
                  <c:v>Факт 243370,21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86800</c:v>
                </c:pt>
                <c:pt idx="1">
                  <c:v>243370.21000000002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86800,0</c:v>
                </c:pt>
                <c:pt idx="1">
                  <c:v>Факт 243370,21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86800,0</c:v>
                </c:pt>
                <c:pt idx="1">
                  <c:v>Факт 243370,21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ylinder"/>
        <c:axId val="63740160"/>
        <c:axId val="63746048"/>
        <c:axId val="0"/>
      </c:bar3DChart>
      <c:catAx>
        <c:axId val="63740160"/>
        <c:scaling>
          <c:orientation val="minMax"/>
        </c:scaling>
        <c:axPos val="b"/>
        <c:tickLblPos val="nextTo"/>
        <c:crossAx val="63746048"/>
        <c:crosses val="autoZero"/>
        <c:auto val="1"/>
        <c:lblAlgn val="ctr"/>
        <c:lblOffset val="100"/>
      </c:catAx>
      <c:valAx>
        <c:axId val="63746048"/>
        <c:scaling>
          <c:orientation val="minMax"/>
        </c:scaling>
        <c:axPos val="l"/>
        <c:majorGridlines/>
        <c:numFmt formatCode="General" sourceLinked="1"/>
        <c:tickLblPos val="nextTo"/>
        <c:crossAx val="637401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28967900,00</c:v>
                </c:pt>
                <c:pt idx="1">
                  <c:v>Факт 30071803,46</c:v>
                </c:pt>
              </c:strCache>
            </c:strRef>
          </c:cat>
          <c:val>
            <c:numRef>
              <c:f>Лист1!$B$2:$B$5</c:f>
              <c:numCache>
                <c:formatCode>0.00</c:formatCode>
                <c:ptCount val="4"/>
                <c:pt idx="0">
                  <c:v>28967900</c:v>
                </c:pt>
                <c:pt idx="1">
                  <c:v>30071803.459999997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28967900,00</c:v>
                </c:pt>
                <c:pt idx="1">
                  <c:v>Факт 30071803,46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28967900,00</c:v>
                </c:pt>
                <c:pt idx="1">
                  <c:v>Факт 30071803,46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ylinder"/>
        <c:axId val="77804672"/>
        <c:axId val="77806208"/>
        <c:axId val="0"/>
      </c:bar3DChart>
      <c:catAx>
        <c:axId val="77804672"/>
        <c:scaling>
          <c:orientation val="minMax"/>
        </c:scaling>
        <c:axPos val="b"/>
        <c:tickLblPos val="nextTo"/>
        <c:crossAx val="77806208"/>
        <c:crosses val="autoZero"/>
        <c:auto val="1"/>
        <c:lblAlgn val="ctr"/>
        <c:lblOffset val="100"/>
      </c:catAx>
      <c:valAx>
        <c:axId val="77806208"/>
        <c:scaling>
          <c:orientation val="minMax"/>
        </c:scaling>
        <c:axPos val="l"/>
        <c:majorGridlines/>
        <c:numFmt formatCode="0.00" sourceLinked="1"/>
        <c:tickLblPos val="nextTo"/>
        <c:crossAx val="778046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41775300,0</c:v>
                </c:pt>
                <c:pt idx="1">
                  <c:v>Факт 41203777,93</c:v>
                </c:pt>
              </c:strCache>
            </c:strRef>
          </c:cat>
          <c:val>
            <c:numRef>
              <c:f>Лист1!$B$2:$B$5</c:f>
              <c:numCache>
                <c:formatCode>0.00</c:formatCode>
                <c:ptCount val="4"/>
                <c:pt idx="0">
                  <c:v>41775300</c:v>
                </c:pt>
                <c:pt idx="1">
                  <c:v>41203777.93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41775300,0</c:v>
                </c:pt>
                <c:pt idx="1">
                  <c:v>Факт 41203777,93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41775300,0</c:v>
                </c:pt>
                <c:pt idx="1">
                  <c:v>Факт 41203777,93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ylinder"/>
        <c:axId val="79974400"/>
        <c:axId val="79975936"/>
        <c:axId val="0"/>
      </c:bar3DChart>
      <c:catAx>
        <c:axId val="79974400"/>
        <c:scaling>
          <c:orientation val="minMax"/>
        </c:scaling>
        <c:axPos val="b"/>
        <c:tickLblPos val="nextTo"/>
        <c:crossAx val="79975936"/>
        <c:crosses val="autoZero"/>
        <c:auto val="1"/>
        <c:lblAlgn val="ctr"/>
        <c:lblOffset val="100"/>
      </c:catAx>
      <c:valAx>
        <c:axId val="79975936"/>
        <c:scaling>
          <c:orientation val="minMax"/>
        </c:scaling>
        <c:axPos val="l"/>
        <c:majorGridlines/>
        <c:numFmt formatCode="0.00" sourceLinked="1"/>
        <c:tickLblPos val="nextTo"/>
        <c:crossAx val="799744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6528000,00</c:v>
                </c:pt>
                <c:pt idx="1">
                  <c:v>Факт 6763590,55</c:v>
                </c:pt>
              </c:strCache>
            </c:strRef>
          </c:cat>
          <c:val>
            <c:numRef>
              <c:f>Лист1!$B$2:$B$5</c:f>
              <c:numCache>
                <c:formatCode>0.00</c:formatCode>
                <c:ptCount val="4"/>
                <c:pt idx="0">
                  <c:v>6528000</c:v>
                </c:pt>
                <c:pt idx="1">
                  <c:v>6763590.5500000007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6528000,00</c:v>
                </c:pt>
                <c:pt idx="1">
                  <c:v>Факт 6763590,55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6528000,00</c:v>
                </c:pt>
                <c:pt idx="1">
                  <c:v>Факт 6763590,55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ylinder"/>
        <c:axId val="80001664"/>
        <c:axId val="80003456"/>
        <c:axId val="0"/>
      </c:bar3DChart>
      <c:catAx>
        <c:axId val="80001664"/>
        <c:scaling>
          <c:orientation val="minMax"/>
        </c:scaling>
        <c:axPos val="b"/>
        <c:tickLblPos val="nextTo"/>
        <c:crossAx val="80003456"/>
        <c:crosses val="autoZero"/>
        <c:auto val="1"/>
        <c:lblAlgn val="ctr"/>
        <c:lblOffset val="100"/>
      </c:catAx>
      <c:valAx>
        <c:axId val="80003456"/>
        <c:scaling>
          <c:orientation val="minMax"/>
        </c:scaling>
        <c:axPos val="l"/>
        <c:majorGridlines/>
        <c:numFmt formatCode="0.00" sourceLinked="1"/>
        <c:tickLblPos val="nextTo"/>
        <c:crossAx val="800016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7640100,00</c:v>
                </c:pt>
                <c:pt idx="1">
                  <c:v>Факт 6074315,99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7640100</c:v>
                </c:pt>
                <c:pt idx="1">
                  <c:v>6074315.9900000002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7640100,00</c:v>
                </c:pt>
                <c:pt idx="1">
                  <c:v>Факт 6074315,99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7640100,00</c:v>
                </c:pt>
                <c:pt idx="1">
                  <c:v>Факт 6074315,99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ylinder"/>
        <c:axId val="81450112"/>
        <c:axId val="81451648"/>
        <c:axId val="0"/>
      </c:bar3DChart>
      <c:catAx>
        <c:axId val="81450112"/>
        <c:scaling>
          <c:orientation val="minMax"/>
        </c:scaling>
        <c:axPos val="b"/>
        <c:tickLblPos val="nextTo"/>
        <c:crossAx val="81451648"/>
        <c:crosses val="autoZero"/>
        <c:auto val="1"/>
        <c:lblAlgn val="ctr"/>
        <c:lblOffset val="100"/>
      </c:catAx>
      <c:valAx>
        <c:axId val="81451648"/>
        <c:scaling>
          <c:orientation val="minMax"/>
        </c:scaling>
        <c:axPos val="l"/>
        <c:majorGridlines/>
        <c:numFmt formatCode="General" sourceLinked="1"/>
        <c:tickLblPos val="nextTo"/>
        <c:crossAx val="814501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471200,00</c:v>
                </c:pt>
                <c:pt idx="1">
                  <c:v>Факт 351050,69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471200</c:v>
                </c:pt>
                <c:pt idx="1">
                  <c:v>351050.69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471200,00</c:v>
                </c:pt>
                <c:pt idx="1">
                  <c:v>Факт 351050,69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471200,00</c:v>
                </c:pt>
                <c:pt idx="1">
                  <c:v>Факт 351050,69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ylinder"/>
        <c:axId val="76942336"/>
        <c:axId val="76981376"/>
        <c:axId val="0"/>
      </c:bar3DChart>
      <c:catAx>
        <c:axId val="76942336"/>
        <c:scaling>
          <c:orientation val="minMax"/>
        </c:scaling>
        <c:axPos val="b"/>
        <c:tickLblPos val="nextTo"/>
        <c:crossAx val="76981376"/>
        <c:crosses val="autoZero"/>
        <c:auto val="1"/>
        <c:lblAlgn val="ctr"/>
        <c:lblOffset val="100"/>
      </c:catAx>
      <c:valAx>
        <c:axId val="76981376"/>
        <c:scaling>
          <c:orientation val="minMax"/>
        </c:scaling>
        <c:axPos val="l"/>
        <c:majorGridlines/>
        <c:numFmt formatCode="General" sourceLinked="1"/>
        <c:tickLblPos val="nextTo"/>
        <c:crossAx val="769423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2229300,0</c:v>
                </c:pt>
                <c:pt idx="1">
                  <c:v>Факт 1213314,01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2229300</c:v>
                </c:pt>
                <c:pt idx="1">
                  <c:v>1213314.01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2229300,0</c:v>
                </c:pt>
                <c:pt idx="1">
                  <c:v>Факт 1213314,01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План 2229300,0</c:v>
                </c:pt>
                <c:pt idx="1">
                  <c:v>Факт 1213314,01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ylinder"/>
        <c:axId val="79841920"/>
        <c:axId val="79847808"/>
        <c:axId val="0"/>
      </c:bar3DChart>
      <c:catAx>
        <c:axId val="79841920"/>
        <c:scaling>
          <c:orientation val="minMax"/>
        </c:scaling>
        <c:axPos val="b"/>
        <c:tickLblPos val="nextTo"/>
        <c:crossAx val="79847808"/>
        <c:crosses val="autoZero"/>
        <c:auto val="1"/>
        <c:lblAlgn val="ctr"/>
        <c:lblOffset val="100"/>
      </c:catAx>
      <c:valAx>
        <c:axId val="79847808"/>
        <c:scaling>
          <c:orientation val="minMax"/>
        </c:scaling>
        <c:axPos val="l"/>
        <c:majorGridlines/>
        <c:numFmt formatCode="General" sourceLinked="1"/>
        <c:tickLblPos val="nextTo"/>
        <c:crossAx val="798419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685A0C-820A-43E1-BB71-A3A7E501E070}" type="doc">
      <dgm:prSet loTypeId="urn:microsoft.com/office/officeart/2005/8/layout/default#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4C50CC3-5151-463A-BB38-73322D286CF8}">
      <dgm:prSet phldrT="[Текст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ru-RU" sz="1000" dirty="0" smtClean="0"/>
            <a:t> </a:t>
          </a:r>
          <a:r>
            <a:rPr lang="ru-RU" sz="1050" b="1" dirty="0" smtClean="0"/>
            <a:t>регистрация имущества поселения, 1172796,46 рублей, при годовом плане  1180900,00 рублей, или  99,3% исполнения</a:t>
          </a:r>
          <a:endParaRPr lang="ru-RU" sz="105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205660B-3DA7-48F1-AF2C-99011EBC6499}" type="parTrans" cxnId="{AFB1E6A7-7AC6-439F-B880-AAE6EEED190D}">
      <dgm:prSet/>
      <dgm:spPr/>
      <dgm:t>
        <a:bodyPr/>
        <a:lstStyle/>
        <a:p>
          <a:endParaRPr lang="ru-RU"/>
        </a:p>
      </dgm:t>
    </dgm:pt>
    <dgm:pt modelId="{9CFB2D8D-64A4-4CA2-B109-495A9B4C2E7B}" type="sibTrans" cxnId="{AFB1E6A7-7AC6-439F-B880-AAE6EEED190D}">
      <dgm:prSet/>
      <dgm:spPr/>
      <dgm:t>
        <a:bodyPr/>
        <a:lstStyle/>
        <a:p>
          <a:endParaRPr lang="ru-RU"/>
        </a:p>
      </dgm:t>
    </dgm:pt>
    <dgm:pt modelId="{2D15D5A2-B016-4F3E-AD9F-A1BBA82E2153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/>
            <a:t>на финансирование расходов муниципального казенного учреждения «УМЗ» направлено 6450953,73 рублей при годовом плане  6549100,00 </a:t>
          </a:r>
          <a:r>
            <a:rPr lang="ru-RU" b="0" dirty="0" smtClean="0"/>
            <a:t>рублей, или 98,5%</a:t>
          </a:r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4318DF07-3508-4E6E-A63C-8309ECAA712C}" type="parTrans" cxnId="{F574434C-830B-475D-B98D-2D48774BFEFC}">
      <dgm:prSet/>
      <dgm:spPr/>
      <dgm:t>
        <a:bodyPr/>
        <a:lstStyle/>
        <a:p>
          <a:endParaRPr lang="ru-RU"/>
        </a:p>
      </dgm:t>
    </dgm:pt>
    <dgm:pt modelId="{D89BE17B-5F66-4FAE-AEF4-75979375E162}" type="sibTrans" cxnId="{F574434C-830B-475D-B98D-2D48774BFEFC}">
      <dgm:prSet/>
      <dgm:spPr/>
      <dgm:t>
        <a:bodyPr/>
        <a:lstStyle/>
        <a:p>
          <a:endParaRPr lang="ru-RU"/>
        </a:p>
      </dgm:t>
    </dgm:pt>
    <dgm:pt modelId="{23D7B9F4-C2D2-4ACE-9864-AFA7819E8579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900" dirty="0" smtClean="0">
              <a:solidFill>
                <a:schemeClr val="bg1"/>
              </a:solidFill>
            </a:rPr>
            <a:t>На осуществление расходных полномочий поселения в области культуры направлено 33410665,80 рублей при плане 33410700,00 рублей или 100% от годового плана.</a:t>
          </a:r>
          <a:endParaRPr lang="ru-RU" sz="9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E8525D2-D8D5-4CE8-BA6B-99701111E8DA}" type="parTrans" cxnId="{7103FAF7-825E-471A-A543-169E5CB0C319}">
      <dgm:prSet/>
      <dgm:spPr/>
      <dgm:t>
        <a:bodyPr/>
        <a:lstStyle/>
        <a:p>
          <a:endParaRPr lang="ru-RU"/>
        </a:p>
      </dgm:t>
    </dgm:pt>
    <dgm:pt modelId="{8D3686DF-A4A2-4DF4-9278-3CBEDF15F859}" type="sibTrans" cxnId="{7103FAF7-825E-471A-A543-169E5CB0C319}">
      <dgm:prSet/>
      <dgm:spPr/>
      <dgm:t>
        <a:bodyPr/>
        <a:lstStyle/>
        <a:p>
          <a:endParaRPr lang="ru-RU"/>
        </a:p>
      </dgm:t>
    </dgm:pt>
    <dgm:pt modelId="{D81F0A27-4367-469A-B4E5-95567608EA4C}">
      <dgm:prSet phldrT="[Текст]"/>
      <dgm:spPr>
        <a:solidFill>
          <a:srgbClr val="A779A0"/>
        </a:solidFill>
      </dgm:spPr>
      <dgm:t>
        <a:bodyPr/>
        <a:lstStyle/>
        <a:p>
          <a:r>
            <a:rPr lang="ru-RU" dirty="0" smtClean="0"/>
            <a:t>На реализацию МП «Молодежь Красносулинского городского поселения» направлено 29980,00,00 рублей на проведение молодежных мероприятий при плане 30000,00 рублей. Исполнение от годового плана 99,9 %.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89D107D-7340-48D6-9412-ACD1E6510860}" type="parTrans" cxnId="{0967ABA8-5038-4F3A-82BD-212FB8016974}">
      <dgm:prSet/>
      <dgm:spPr/>
      <dgm:t>
        <a:bodyPr/>
        <a:lstStyle/>
        <a:p>
          <a:endParaRPr lang="ru-RU"/>
        </a:p>
      </dgm:t>
    </dgm:pt>
    <dgm:pt modelId="{863A9E03-D079-4A99-9E8C-A3CC15431746}" type="sibTrans" cxnId="{0967ABA8-5038-4F3A-82BD-212FB8016974}">
      <dgm:prSet/>
      <dgm:spPr/>
      <dgm:t>
        <a:bodyPr/>
        <a:lstStyle/>
        <a:p>
          <a:endParaRPr lang="ru-RU"/>
        </a:p>
      </dgm:t>
    </dgm:pt>
    <dgm:pt modelId="{2D16B43B-49DB-4844-B185-0CFF8CFA99F3}">
      <dgm:prSet phldrT="[Текст]" custT="1"/>
      <dgm:spPr>
        <a:solidFill>
          <a:srgbClr val="D07006"/>
        </a:solidFill>
      </dgm:spPr>
      <dgm:t>
        <a:bodyPr/>
        <a:lstStyle/>
        <a:p>
          <a:r>
            <a:rPr lang="ru-RU" sz="1000" dirty="0" smtClean="0"/>
            <a:t>По подразделу «Благоустройство»</a:t>
          </a:r>
          <a:r>
            <a:rPr lang="ru-RU" sz="1000" b="1" dirty="0" smtClean="0"/>
            <a:t> </a:t>
          </a:r>
          <a:r>
            <a:rPr lang="ru-RU" sz="1000" dirty="0" smtClean="0"/>
            <a:t>кассовые расходы составили 106476199,18 рублей при годовых бюджетных назначениях 114283300,00 рублей. Исполнение 93,2 % от годового плана</a:t>
          </a:r>
          <a:endParaRPr lang="ru-RU" sz="1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C97699A-FFF4-459A-9459-2A435DFA06BF}" type="parTrans" cxnId="{F0D02FD3-B2FC-4955-B569-83D4CE5E7F95}">
      <dgm:prSet/>
      <dgm:spPr/>
      <dgm:t>
        <a:bodyPr/>
        <a:lstStyle/>
        <a:p>
          <a:endParaRPr lang="ru-RU"/>
        </a:p>
      </dgm:t>
    </dgm:pt>
    <dgm:pt modelId="{D5127ECF-D40C-4329-B288-162F65797F1A}" type="sibTrans" cxnId="{F0D02FD3-B2FC-4955-B569-83D4CE5E7F95}">
      <dgm:prSet/>
      <dgm:spPr/>
      <dgm:t>
        <a:bodyPr/>
        <a:lstStyle/>
        <a:p>
          <a:endParaRPr lang="ru-RU"/>
        </a:p>
      </dgm:t>
    </dgm:pt>
    <dgm:pt modelId="{79929731-F5C6-49BB-909E-9F1623581234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sz="1000" dirty="0" smtClean="0"/>
            <a:t>По подразделу «Коммунальное хозяйство» расходы составили 53620150,17 рублей при плане 54887000,00 рублей, исполнение  97,7% от годового плана.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C64C7785-4F8A-45A7-B87F-2C91C716A944}" type="parTrans" cxnId="{2153F61B-547F-41B7-8200-A6A756883EE1}">
      <dgm:prSet/>
      <dgm:spPr/>
      <dgm:t>
        <a:bodyPr/>
        <a:lstStyle/>
        <a:p>
          <a:endParaRPr lang="ru-RU"/>
        </a:p>
      </dgm:t>
    </dgm:pt>
    <dgm:pt modelId="{36FA6AA7-622C-447C-912A-B778CCDD3999}" type="sibTrans" cxnId="{2153F61B-547F-41B7-8200-A6A756883EE1}">
      <dgm:prSet/>
      <dgm:spPr/>
      <dgm:t>
        <a:bodyPr/>
        <a:lstStyle/>
        <a:p>
          <a:endParaRPr lang="ru-RU"/>
        </a:p>
      </dgm:t>
    </dgm:pt>
    <dgm:pt modelId="{AC6A4BCC-AD61-47AC-8CFD-BA52E70273FB}">
      <dgm:prSet phldrT="[Текст]" custT="1"/>
      <dgm:spPr>
        <a:solidFill>
          <a:srgbClr val="BF173F"/>
        </a:solidFill>
      </dgm:spPr>
      <dgm:t>
        <a:bodyPr/>
        <a:lstStyle/>
        <a:p>
          <a:r>
            <a:rPr lang="ru-RU" sz="1000" dirty="0" smtClean="0"/>
            <a:t>По подразделу «Жилищное хозяйство» кассовые расходы составили 21614698,58 рублей при плане  22390860,00 рублей или  96,5% от годового плана.</a:t>
          </a:r>
          <a:endParaRPr lang="ru-RU" sz="10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A3B4909-9E60-43DD-904E-109C6AA9CF01}" type="parTrans" cxnId="{149C041E-624E-4506-9B55-C5C5D271FC71}">
      <dgm:prSet/>
      <dgm:spPr/>
      <dgm:t>
        <a:bodyPr/>
        <a:lstStyle/>
        <a:p>
          <a:endParaRPr lang="ru-RU"/>
        </a:p>
      </dgm:t>
    </dgm:pt>
    <dgm:pt modelId="{C0DBE9EE-9462-414A-9155-2F00CECBF55B}" type="sibTrans" cxnId="{149C041E-624E-4506-9B55-C5C5D271FC71}">
      <dgm:prSet/>
      <dgm:spPr/>
      <dgm:t>
        <a:bodyPr/>
        <a:lstStyle/>
        <a:p>
          <a:endParaRPr lang="ru-RU"/>
        </a:p>
      </dgm:t>
    </dgm:pt>
    <dgm:pt modelId="{B046D5C8-EF24-48FE-B945-7D19ACF33A1D}">
      <dgm:prSet phldrT="[Текст]" custT="1"/>
      <dgm:spPr/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По подразделу «Дорожное хозяйство (дорожные фонды» при годовых утвержденных бюджетных 76554100,00 рублей направлено на финансирование выполненных работ  58235626,15 рублей или 76,1 % от годового плана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53310C27-FC8A-4FA8-94AA-3F0440520230}" type="parTrans" cxnId="{07ACA965-0B64-48DE-B754-657090631B35}">
      <dgm:prSet/>
      <dgm:spPr/>
      <dgm:t>
        <a:bodyPr/>
        <a:lstStyle/>
        <a:p>
          <a:endParaRPr lang="ru-RU"/>
        </a:p>
      </dgm:t>
    </dgm:pt>
    <dgm:pt modelId="{7394A0A5-9315-43FC-B0B3-CE02F2DAD9A7}" type="sibTrans" cxnId="{07ACA965-0B64-48DE-B754-657090631B35}">
      <dgm:prSet/>
      <dgm:spPr/>
      <dgm:t>
        <a:bodyPr/>
        <a:lstStyle/>
        <a:p>
          <a:endParaRPr lang="ru-RU"/>
        </a:p>
      </dgm:t>
    </dgm:pt>
    <dgm:pt modelId="{0BB17202-C020-477F-9AE8-4F123619F774}">
      <dgm:prSet/>
      <dgm:spPr/>
      <dgm:t>
        <a:bodyPr/>
        <a:lstStyle/>
        <a:p>
          <a:r>
            <a:rPr lang="ru-RU" dirty="0" smtClean="0"/>
            <a:t>На проведение физкультурно-оздоровительной работы и спортивных мероприятий при плановых ассигнованиях 132000,00рублей направлено 24322,00 рублей или  18,4 от годового плана</a:t>
          </a:r>
          <a:endParaRPr lang="ru-RU" dirty="0"/>
        </a:p>
      </dgm:t>
    </dgm:pt>
    <dgm:pt modelId="{77C3314F-DE88-4317-800C-74D57F0CEC62}" type="parTrans" cxnId="{893733D1-9C14-4D4C-A004-36EB8A612341}">
      <dgm:prSet/>
      <dgm:spPr/>
      <dgm:t>
        <a:bodyPr/>
        <a:lstStyle/>
        <a:p>
          <a:endParaRPr lang="ru-RU"/>
        </a:p>
      </dgm:t>
    </dgm:pt>
    <dgm:pt modelId="{85AB8E15-5B1D-4254-8076-2EA5AA1D9B60}" type="sibTrans" cxnId="{893733D1-9C14-4D4C-A004-36EB8A612341}">
      <dgm:prSet/>
      <dgm:spPr/>
      <dgm:t>
        <a:bodyPr/>
        <a:lstStyle/>
        <a:p>
          <a:endParaRPr lang="ru-RU"/>
        </a:p>
      </dgm:t>
    </dgm:pt>
    <dgm:pt modelId="{E9671E32-4AE7-4A35-86C4-B53FD47E0F8A}" type="pres">
      <dgm:prSet presAssocID="{E0685A0C-820A-43E1-BB71-A3A7E501E07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0A66C4-FC06-4526-B0FC-246E73FD87D9}" type="pres">
      <dgm:prSet presAssocID="{84C50CC3-5151-463A-BB38-73322D286CF8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796BF5-22E9-49A1-A053-D8D6D6B56593}" type="pres">
      <dgm:prSet presAssocID="{9CFB2D8D-64A4-4CA2-B109-495A9B4C2E7B}" presName="sibTrans" presStyleCnt="0"/>
      <dgm:spPr/>
    </dgm:pt>
    <dgm:pt modelId="{D3F89DFC-0598-4F8A-B5C4-AE9EA8C58CBB}" type="pres">
      <dgm:prSet presAssocID="{2D15D5A2-B016-4F3E-AD9F-A1BBA82E2153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5FADCE-C51A-4C0F-A248-8500455325A5}" type="pres">
      <dgm:prSet presAssocID="{D89BE17B-5F66-4FAE-AEF4-75979375E162}" presName="sibTrans" presStyleCnt="0"/>
      <dgm:spPr/>
    </dgm:pt>
    <dgm:pt modelId="{0D8C549A-34EE-4918-BBB1-8CA88AA4EF08}" type="pres">
      <dgm:prSet presAssocID="{23D7B9F4-C2D2-4ACE-9864-AFA7819E8579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C508B9-2B64-4AFE-82B5-E29C717E6415}" type="pres">
      <dgm:prSet presAssocID="{8D3686DF-A4A2-4DF4-9278-3CBEDF15F859}" presName="sibTrans" presStyleCnt="0"/>
      <dgm:spPr/>
    </dgm:pt>
    <dgm:pt modelId="{6204F55C-E6C2-47C3-89B9-0240E5E67F2E}" type="pres">
      <dgm:prSet presAssocID="{0BB17202-C020-477F-9AE8-4F123619F774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0CA600-6C03-497C-950B-6F9FCAEF8B2E}" type="pres">
      <dgm:prSet presAssocID="{85AB8E15-5B1D-4254-8076-2EA5AA1D9B60}" presName="sibTrans" presStyleCnt="0"/>
      <dgm:spPr/>
    </dgm:pt>
    <dgm:pt modelId="{A550CF3D-4886-4320-924E-403C0332E69E}" type="pres">
      <dgm:prSet presAssocID="{D81F0A27-4367-469A-B4E5-95567608EA4C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A75FFF-3A27-4364-ADC1-232079A1DA4E}" type="pres">
      <dgm:prSet presAssocID="{863A9E03-D079-4A99-9E8C-A3CC15431746}" presName="sibTrans" presStyleCnt="0"/>
      <dgm:spPr/>
    </dgm:pt>
    <dgm:pt modelId="{4F0A4221-27B3-4A57-A8F5-038E76D998BC}" type="pres">
      <dgm:prSet presAssocID="{2D16B43B-49DB-4844-B185-0CFF8CFA99F3}" presName="node" presStyleLbl="node1" presStyleIdx="5" presStyleCnt="9" custScaleX="108522" custScaleY="116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428A0C-0D48-4AC3-8A43-81136925B723}" type="pres">
      <dgm:prSet presAssocID="{D5127ECF-D40C-4329-B288-162F65797F1A}" presName="sibTrans" presStyleCnt="0"/>
      <dgm:spPr/>
    </dgm:pt>
    <dgm:pt modelId="{2AF71F3A-6EEE-4C19-94F4-1CA04339B3CF}" type="pres">
      <dgm:prSet presAssocID="{79929731-F5C6-49BB-909E-9F1623581234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39648F-604B-428D-92B7-CD630C66F181}" type="pres">
      <dgm:prSet presAssocID="{36FA6AA7-622C-447C-912A-B778CCDD3999}" presName="sibTrans" presStyleCnt="0"/>
      <dgm:spPr/>
    </dgm:pt>
    <dgm:pt modelId="{FB21FBD9-8687-4B41-A585-1F852FEC42B0}" type="pres">
      <dgm:prSet presAssocID="{AC6A4BCC-AD61-47AC-8CFD-BA52E70273FB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813768-A8AC-49BC-B754-829F72C5FF0F}" type="pres">
      <dgm:prSet presAssocID="{C0DBE9EE-9462-414A-9155-2F00CECBF55B}" presName="sibTrans" presStyleCnt="0"/>
      <dgm:spPr/>
    </dgm:pt>
    <dgm:pt modelId="{1A35998A-9E9F-4EAC-8C3D-3FBDFA9BC135}" type="pres">
      <dgm:prSet presAssocID="{B046D5C8-EF24-48FE-B945-7D19ACF33A1D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9C041E-624E-4506-9B55-C5C5D271FC71}" srcId="{E0685A0C-820A-43E1-BB71-A3A7E501E070}" destId="{AC6A4BCC-AD61-47AC-8CFD-BA52E70273FB}" srcOrd="7" destOrd="0" parTransId="{7A3B4909-9E60-43DD-904E-109C6AA9CF01}" sibTransId="{C0DBE9EE-9462-414A-9155-2F00CECBF55B}"/>
    <dgm:cxn modelId="{B8656A2B-9853-4976-B808-A5E11B9A177E}" type="presOf" srcId="{D81F0A27-4367-469A-B4E5-95567608EA4C}" destId="{A550CF3D-4886-4320-924E-403C0332E69E}" srcOrd="0" destOrd="0" presId="urn:microsoft.com/office/officeart/2005/8/layout/default#6"/>
    <dgm:cxn modelId="{F615E314-055F-403C-8DD4-76CF59315E8F}" type="presOf" srcId="{2D15D5A2-B016-4F3E-AD9F-A1BBA82E2153}" destId="{D3F89DFC-0598-4F8A-B5C4-AE9EA8C58CBB}" srcOrd="0" destOrd="0" presId="urn:microsoft.com/office/officeart/2005/8/layout/default#6"/>
    <dgm:cxn modelId="{893733D1-9C14-4D4C-A004-36EB8A612341}" srcId="{E0685A0C-820A-43E1-BB71-A3A7E501E070}" destId="{0BB17202-C020-477F-9AE8-4F123619F774}" srcOrd="3" destOrd="0" parTransId="{77C3314F-DE88-4317-800C-74D57F0CEC62}" sibTransId="{85AB8E15-5B1D-4254-8076-2EA5AA1D9B60}"/>
    <dgm:cxn modelId="{AFB1E6A7-7AC6-439F-B880-AAE6EEED190D}" srcId="{E0685A0C-820A-43E1-BB71-A3A7E501E070}" destId="{84C50CC3-5151-463A-BB38-73322D286CF8}" srcOrd="0" destOrd="0" parTransId="{B205660B-3DA7-48F1-AF2C-99011EBC6499}" sibTransId="{9CFB2D8D-64A4-4CA2-B109-495A9B4C2E7B}"/>
    <dgm:cxn modelId="{C88813C8-E18E-4150-81F7-8C8F251C7B4B}" type="presOf" srcId="{79929731-F5C6-49BB-909E-9F1623581234}" destId="{2AF71F3A-6EEE-4C19-94F4-1CA04339B3CF}" srcOrd="0" destOrd="0" presId="urn:microsoft.com/office/officeart/2005/8/layout/default#6"/>
    <dgm:cxn modelId="{7687C4AA-A02C-4368-9F16-72CE0C1C2131}" type="presOf" srcId="{0BB17202-C020-477F-9AE8-4F123619F774}" destId="{6204F55C-E6C2-47C3-89B9-0240E5E67F2E}" srcOrd="0" destOrd="0" presId="urn:microsoft.com/office/officeart/2005/8/layout/default#6"/>
    <dgm:cxn modelId="{9D8CA607-529D-402A-917A-80CBAA5F4AA3}" type="presOf" srcId="{B046D5C8-EF24-48FE-B945-7D19ACF33A1D}" destId="{1A35998A-9E9F-4EAC-8C3D-3FBDFA9BC135}" srcOrd="0" destOrd="0" presId="urn:microsoft.com/office/officeart/2005/8/layout/default#6"/>
    <dgm:cxn modelId="{7103FAF7-825E-471A-A543-169E5CB0C319}" srcId="{E0685A0C-820A-43E1-BB71-A3A7E501E070}" destId="{23D7B9F4-C2D2-4ACE-9864-AFA7819E8579}" srcOrd="2" destOrd="0" parTransId="{7E8525D2-D8D5-4CE8-BA6B-99701111E8DA}" sibTransId="{8D3686DF-A4A2-4DF4-9278-3CBEDF15F859}"/>
    <dgm:cxn modelId="{AEB4F35E-5BF1-4D99-AC84-05FB2862FED1}" type="presOf" srcId="{E0685A0C-820A-43E1-BB71-A3A7E501E070}" destId="{E9671E32-4AE7-4A35-86C4-B53FD47E0F8A}" srcOrd="0" destOrd="0" presId="urn:microsoft.com/office/officeart/2005/8/layout/default#6"/>
    <dgm:cxn modelId="{0967ABA8-5038-4F3A-82BD-212FB8016974}" srcId="{E0685A0C-820A-43E1-BB71-A3A7E501E070}" destId="{D81F0A27-4367-469A-B4E5-95567608EA4C}" srcOrd="4" destOrd="0" parTransId="{B89D107D-7340-48D6-9412-ACD1E6510860}" sibTransId="{863A9E03-D079-4A99-9E8C-A3CC15431746}"/>
    <dgm:cxn modelId="{4BC24D88-CBC2-4C17-98AB-5C3531CC7943}" type="presOf" srcId="{2D16B43B-49DB-4844-B185-0CFF8CFA99F3}" destId="{4F0A4221-27B3-4A57-A8F5-038E76D998BC}" srcOrd="0" destOrd="0" presId="urn:microsoft.com/office/officeart/2005/8/layout/default#6"/>
    <dgm:cxn modelId="{F0D02FD3-B2FC-4955-B569-83D4CE5E7F95}" srcId="{E0685A0C-820A-43E1-BB71-A3A7E501E070}" destId="{2D16B43B-49DB-4844-B185-0CFF8CFA99F3}" srcOrd="5" destOrd="0" parTransId="{DC97699A-FFF4-459A-9459-2A435DFA06BF}" sibTransId="{D5127ECF-D40C-4329-B288-162F65797F1A}"/>
    <dgm:cxn modelId="{2CE1BB2F-E1DF-4BF1-9D5F-B62B857A46B4}" type="presOf" srcId="{23D7B9F4-C2D2-4ACE-9864-AFA7819E8579}" destId="{0D8C549A-34EE-4918-BBB1-8CA88AA4EF08}" srcOrd="0" destOrd="0" presId="urn:microsoft.com/office/officeart/2005/8/layout/default#6"/>
    <dgm:cxn modelId="{26413DB8-32F3-441A-8D37-8968C3985EFA}" type="presOf" srcId="{AC6A4BCC-AD61-47AC-8CFD-BA52E70273FB}" destId="{FB21FBD9-8687-4B41-A585-1F852FEC42B0}" srcOrd="0" destOrd="0" presId="urn:microsoft.com/office/officeart/2005/8/layout/default#6"/>
    <dgm:cxn modelId="{F574434C-830B-475D-B98D-2D48774BFEFC}" srcId="{E0685A0C-820A-43E1-BB71-A3A7E501E070}" destId="{2D15D5A2-B016-4F3E-AD9F-A1BBA82E2153}" srcOrd="1" destOrd="0" parTransId="{4318DF07-3508-4E6E-A63C-8309ECAA712C}" sibTransId="{D89BE17B-5F66-4FAE-AEF4-75979375E162}"/>
    <dgm:cxn modelId="{07ACA965-0B64-48DE-B754-657090631B35}" srcId="{E0685A0C-820A-43E1-BB71-A3A7E501E070}" destId="{B046D5C8-EF24-48FE-B945-7D19ACF33A1D}" srcOrd="8" destOrd="0" parTransId="{53310C27-FC8A-4FA8-94AA-3F0440520230}" sibTransId="{7394A0A5-9315-43FC-B0B3-CE02F2DAD9A7}"/>
    <dgm:cxn modelId="{9F2CFDF1-6F62-4F3A-BE62-53F7490149E8}" type="presOf" srcId="{84C50CC3-5151-463A-BB38-73322D286CF8}" destId="{510A66C4-FC06-4526-B0FC-246E73FD87D9}" srcOrd="0" destOrd="0" presId="urn:microsoft.com/office/officeart/2005/8/layout/default#6"/>
    <dgm:cxn modelId="{2153F61B-547F-41B7-8200-A6A756883EE1}" srcId="{E0685A0C-820A-43E1-BB71-A3A7E501E070}" destId="{79929731-F5C6-49BB-909E-9F1623581234}" srcOrd="6" destOrd="0" parTransId="{C64C7785-4F8A-45A7-B87F-2C91C716A944}" sibTransId="{36FA6AA7-622C-447C-912A-B778CCDD3999}"/>
    <dgm:cxn modelId="{119CF0B5-6A9E-4900-9247-47C18FA3C31A}" type="presParOf" srcId="{E9671E32-4AE7-4A35-86C4-B53FD47E0F8A}" destId="{510A66C4-FC06-4526-B0FC-246E73FD87D9}" srcOrd="0" destOrd="0" presId="urn:microsoft.com/office/officeart/2005/8/layout/default#6"/>
    <dgm:cxn modelId="{251B7F7F-540B-493B-BBF1-ABD75ADB6218}" type="presParOf" srcId="{E9671E32-4AE7-4A35-86C4-B53FD47E0F8A}" destId="{9B796BF5-22E9-49A1-A053-D8D6D6B56593}" srcOrd="1" destOrd="0" presId="urn:microsoft.com/office/officeart/2005/8/layout/default#6"/>
    <dgm:cxn modelId="{AB93F0D9-6F08-462F-B1B8-C95D41EB1867}" type="presParOf" srcId="{E9671E32-4AE7-4A35-86C4-B53FD47E0F8A}" destId="{D3F89DFC-0598-4F8A-B5C4-AE9EA8C58CBB}" srcOrd="2" destOrd="0" presId="urn:microsoft.com/office/officeart/2005/8/layout/default#6"/>
    <dgm:cxn modelId="{4BFC8935-AA1E-4988-8D2D-A50DEFBE0A9A}" type="presParOf" srcId="{E9671E32-4AE7-4A35-86C4-B53FD47E0F8A}" destId="{755FADCE-C51A-4C0F-A248-8500455325A5}" srcOrd="3" destOrd="0" presId="urn:microsoft.com/office/officeart/2005/8/layout/default#6"/>
    <dgm:cxn modelId="{3EA7B6C9-B0F0-443B-87A4-62BF6444FE40}" type="presParOf" srcId="{E9671E32-4AE7-4A35-86C4-B53FD47E0F8A}" destId="{0D8C549A-34EE-4918-BBB1-8CA88AA4EF08}" srcOrd="4" destOrd="0" presId="urn:microsoft.com/office/officeart/2005/8/layout/default#6"/>
    <dgm:cxn modelId="{C6DE7F72-CA6C-482A-A557-2563F4AF5DD5}" type="presParOf" srcId="{E9671E32-4AE7-4A35-86C4-B53FD47E0F8A}" destId="{8FC508B9-2B64-4AFE-82B5-E29C717E6415}" srcOrd="5" destOrd="0" presId="urn:microsoft.com/office/officeart/2005/8/layout/default#6"/>
    <dgm:cxn modelId="{DC29B075-1994-4EE8-ABC3-1995ABAA09F9}" type="presParOf" srcId="{E9671E32-4AE7-4A35-86C4-B53FD47E0F8A}" destId="{6204F55C-E6C2-47C3-89B9-0240E5E67F2E}" srcOrd="6" destOrd="0" presId="urn:microsoft.com/office/officeart/2005/8/layout/default#6"/>
    <dgm:cxn modelId="{3C315D80-82B3-4C34-96E7-9FC6C86BEBB5}" type="presParOf" srcId="{E9671E32-4AE7-4A35-86C4-B53FD47E0F8A}" destId="{990CA600-6C03-497C-950B-6F9FCAEF8B2E}" srcOrd="7" destOrd="0" presId="urn:microsoft.com/office/officeart/2005/8/layout/default#6"/>
    <dgm:cxn modelId="{AB689108-0F83-4ECE-B8D0-5BFF4DE82131}" type="presParOf" srcId="{E9671E32-4AE7-4A35-86C4-B53FD47E0F8A}" destId="{A550CF3D-4886-4320-924E-403C0332E69E}" srcOrd="8" destOrd="0" presId="urn:microsoft.com/office/officeart/2005/8/layout/default#6"/>
    <dgm:cxn modelId="{9E2B2601-34E7-49E1-BC78-6B1456C60335}" type="presParOf" srcId="{E9671E32-4AE7-4A35-86C4-B53FD47E0F8A}" destId="{C0A75FFF-3A27-4364-ADC1-232079A1DA4E}" srcOrd="9" destOrd="0" presId="urn:microsoft.com/office/officeart/2005/8/layout/default#6"/>
    <dgm:cxn modelId="{E5E4A1A6-0E52-4A41-B9D4-77A675C40CC9}" type="presParOf" srcId="{E9671E32-4AE7-4A35-86C4-B53FD47E0F8A}" destId="{4F0A4221-27B3-4A57-A8F5-038E76D998BC}" srcOrd="10" destOrd="0" presId="urn:microsoft.com/office/officeart/2005/8/layout/default#6"/>
    <dgm:cxn modelId="{B2862E0E-8C66-4E0F-A24D-49C3F6C7B833}" type="presParOf" srcId="{E9671E32-4AE7-4A35-86C4-B53FD47E0F8A}" destId="{B0428A0C-0D48-4AC3-8A43-81136925B723}" srcOrd="11" destOrd="0" presId="urn:microsoft.com/office/officeart/2005/8/layout/default#6"/>
    <dgm:cxn modelId="{B8D9B59D-6D56-43CF-876B-E5309B311849}" type="presParOf" srcId="{E9671E32-4AE7-4A35-86C4-B53FD47E0F8A}" destId="{2AF71F3A-6EEE-4C19-94F4-1CA04339B3CF}" srcOrd="12" destOrd="0" presId="urn:microsoft.com/office/officeart/2005/8/layout/default#6"/>
    <dgm:cxn modelId="{253979D0-7F30-40D5-ACBC-5EFEC069B5EE}" type="presParOf" srcId="{E9671E32-4AE7-4A35-86C4-B53FD47E0F8A}" destId="{1F39648F-604B-428D-92B7-CD630C66F181}" srcOrd="13" destOrd="0" presId="urn:microsoft.com/office/officeart/2005/8/layout/default#6"/>
    <dgm:cxn modelId="{A43B220A-5AF5-4EE8-B65E-5D65A0853931}" type="presParOf" srcId="{E9671E32-4AE7-4A35-86C4-B53FD47E0F8A}" destId="{FB21FBD9-8687-4B41-A585-1F852FEC42B0}" srcOrd="14" destOrd="0" presId="urn:microsoft.com/office/officeart/2005/8/layout/default#6"/>
    <dgm:cxn modelId="{215E72C6-2F4A-41A1-A6AD-AAEC6E6F707C}" type="presParOf" srcId="{E9671E32-4AE7-4A35-86C4-B53FD47E0F8A}" destId="{1C813768-A8AC-49BC-B754-829F72C5FF0F}" srcOrd="15" destOrd="0" presId="urn:microsoft.com/office/officeart/2005/8/layout/default#6"/>
    <dgm:cxn modelId="{7A2CDB4F-18B0-43F2-B4D8-3F1EDBB90B84}" type="presParOf" srcId="{E9671E32-4AE7-4A35-86C4-B53FD47E0F8A}" destId="{1A35998A-9E9F-4EAC-8C3D-3FBDFA9BC135}" srcOrd="16" destOrd="0" presId="urn:microsoft.com/office/officeart/2005/8/layout/default#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0A66C4-FC06-4526-B0FC-246E73FD87D9}">
      <dsp:nvSpPr>
        <dsp:cNvPr id="0" name=""/>
        <dsp:cNvSpPr/>
      </dsp:nvSpPr>
      <dsp:spPr>
        <a:xfrm>
          <a:off x="1044494" y="252"/>
          <a:ext cx="2141825" cy="1285095"/>
        </a:xfrm>
        <a:prstGeom prst="rect">
          <a:avLst/>
        </a:prstGeom>
        <a:solidFill>
          <a:schemeClr val="bg2">
            <a:lumMod val="9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 </a:t>
          </a:r>
          <a:r>
            <a:rPr lang="ru-RU" sz="1050" b="1" kern="1200" dirty="0" smtClean="0"/>
            <a:t>регистрация имущества поселения, </a:t>
          </a:r>
          <a:r>
            <a:rPr lang="ru-RU" sz="1050" b="1" kern="1200" dirty="0" smtClean="0"/>
            <a:t>1172796,46 </a:t>
          </a:r>
          <a:r>
            <a:rPr lang="ru-RU" sz="1050" b="1" kern="1200" dirty="0" smtClean="0"/>
            <a:t>рублей, при годовом плане  </a:t>
          </a:r>
          <a:r>
            <a:rPr lang="ru-RU" sz="1050" b="1" kern="1200" dirty="0" smtClean="0"/>
            <a:t>1180900,00 </a:t>
          </a:r>
          <a:r>
            <a:rPr lang="ru-RU" sz="1050" b="1" kern="1200" dirty="0" smtClean="0"/>
            <a:t>рублей, или  </a:t>
          </a:r>
          <a:r>
            <a:rPr lang="ru-RU" sz="1050" b="1" kern="1200" dirty="0" smtClean="0"/>
            <a:t>99,3% </a:t>
          </a:r>
          <a:r>
            <a:rPr lang="ru-RU" sz="1050" b="1" kern="1200" dirty="0" smtClean="0"/>
            <a:t>исполнения</a:t>
          </a:r>
          <a:endParaRPr lang="ru-RU" sz="105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44494" y="252"/>
        <a:ext cx="2141825" cy="1285095"/>
      </dsp:txXfrm>
    </dsp:sp>
    <dsp:sp modelId="{D3F89DFC-0598-4F8A-B5C4-AE9EA8C58CBB}">
      <dsp:nvSpPr>
        <dsp:cNvPr id="0" name=""/>
        <dsp:cNvSpPr/>
      </dsp:nvSpPr>
      <dsp:spPr>
        <a:xfrm>
          <a:off x="3400503" y="252"/>
          <a:ext cx="2141825" cy="1285095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на финансирование расходов муниципального казенного учреждения «УМЗ» направлено </a:t>
          </a:r>
          <a:r>
            <a:rPr lang="ru-RU" sz="1000" b="1" kern="1200" dirty="0" smtClean="0"/>
            <a:t>6450953,73 рублей </a:t>
          </a:r>
          <a:r>
            <a:rPr lang="ru-RU" sz="1000" b="1" kern="1200" dirty="0" smtClean="0"/>
            <a:t>при годовом плане  </a:t>
          </a:r>
          <a:r>
            <a:rPr lang="ru-RU" sz="1000" b="1" kern="1200" dirty="0" smtClean="0"/>
            <a:t>6549100,00 </a:t>
          </a:r>
          <a:r>
            <a:rPr lang="ru-RU" sz="1000" b="0" kern="1200" dirty="0" smtClean="0"/>
            <a:t>рублей, или </a:t>
          </a:r>
          <a:r>
            <a:rPr lang="ru-RU" sz="1000" b="0" kern="1200" dirty="0" smtClean="0"/>
            <a:t>98,5%</a:t>
          </a:r>
          <a:endParaRPr lang="ru-RU" sz="10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00503" y="252"/>
        <a:ext cx="2141825" cy="1285095"/>
      </dsp:txXfrm>
    </dsp:sp>
    <dsp:sp modelId="{0D8C549A-34EE-4918-BBB1-8CA88AA4EF08}">
      <dsp:nvSpPr>
        <dsp:cNvPr id="0" name=""/>
        <dsp:cNvSpPr/>
      </dsp:nvSpPr>
      <dsp:spPr>
        <a:xfrm>
          <a:off x="5756511" y="252"/>
          <a:ext cx="2141825" cy="1285095"/>
        </a:xfrm>
        <a:prstGeom prst="rect">
          <a:avLst/>
        </a:prstGeom>
        <a:solidFill>
          <a:srgbClr val="FFFF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bg1"/>
              </a:solidFill>
            </a:rPr>
            <a:t>На осуществление расходных полномочий поселения в области культуры направлено </a:t>
          </a:r>
          <a:r>
            <a:rPr lang="ru-RU" sz="900" kern="1200" dirty="0" smtClean="0">
              <a:solidFill>
                <a:schemeClr val="bg1"/>
              </a:solidFill>
            </a:rPr>
            <a:t>33410665,80 </a:t>
          </a:r>
          <a:r>
            <a:rPr lang="ru-RU" sz="900" kern="1200" dirty="0" smtClean="0">
              <a:solidFill>
                <a:schemeClr val="bg1"/>
              </a:solidFill>
            </a:rPr>
            <a:t>рублей при плане </a:t>
          </a:r>
          <a:r>
            <a:rPr lang="ru-RU" sz="900" kern="1200" dirty="0" smtClean="0">
              <a:solidFill>
                <a:schemeClr val="bg1"/>
              </a:solidFill>
            </a:rPr>
            <a:t>33410700,00 </a:t>
          </a:r>
          <a:r>
            <a:rPr lang="ru-RU" sz="900" kern="1200" dirty="0" smtClean="0">
              <a:solidFill>
                <a:schemeClr val="bg1"/>
              </a:solidFill>
            </a:rPr>
            <a:t>рублей или </a:t>
          </a:r>
          <a:r>
            <a:rPr lang="ru-RU" sz="900" kern="1200" dirty="0" smtClean="0">
              <a:solidFill>
                <a:schemeClr val="bg1"/>
              </a:solidFill>
            </a:rPr>
            <a:t>100% </a:t>
          </a:r>
          <a:r>
            <a:rPr lang="ru-RU" sz="900" kern="1200" dirty="0" smtClean="0">
              <a:solidFill>
                <a:schemeClr val="bg1"/>
              </a:solidFill>
            </a:rPr>
            <a:t>от годового плана.</a:t>
          </a:r>
          <a:endParaRPr lang="ru-RU" sz="9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756511" y="252"/>
        <a:ext cx="2141825" cy="1285095"/>
      </dsp:txXfrm>
    </dsp:sp>
    <dsp:sp modelId="{6204F55C-E6C2-47C3-89B9-0240E5E67F2E}">
      <dsp:nvSpPr>
        <dsp:cNvPr id="0" name=""/>
        <dsp:cNvSpPr/>
      </dsp:nvSpPr>
      <dsp:spPr>
        <a:xfrm>
          <a:off x="953231" y="1603796"/>
          <a:ext cx="2141825" cy="12850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На проведение физкультурно-оздоровительной работы и спортивных мероприятий при плановых ассигнованиях </a:t>
          </a:r>
          <a:r>
            <a:rPr lang="ru-RU" sz="1000" kern="1200" dirty="0" smtClean="0"/>
            <a:t>132000,00рублей </a:t>
          </a:r>
          <a:r>
            <a:rPr lang="ru-RU" sz="1000" kern="1200" dirty="0" smtClean="0"/>
            <a:t>направлено </a:t>
          </a:r>
          <a:r>
            <a:rPr lang="ru-RU" sz="1000" kern="1200" dirty="0" smtClean="0"/>
            <a:t>24322,00 </a:t>
          </a:r>
          <a:r>
            <a:rPr lang="ru-RU" sz="1000" kern="1200" dirty="0" smtClean="0"/>
            <a:t>рублей или  </a:t>
          </a:r>
          <a:r>
            <a:rPr lang="ru-RU" sz="1000" kern="1200" dirty="0" smtClean="0"/>
            <a:t>18,4 </a:t>
          </a:r>
          <a:r>
            <a:rPr lang="ru-RU" sz="1000" kern="1200" dirty="0" smtClean="0"/>
            <a:t>от годового плана</a:t>
          </a:r>
          <a:endParaRPr lang="ru-RU" sz="1000" kern="1200" dirty="0"/>
        </a:p>
      </dsp:txBody>
      <dsp:txXfrm>
        <a:off x="953231" y="1603796"/>
        <a:ext cx="2141825" cy="1285095"/>
      </dsp:txXfrm>
    </dsp:sp>
    <dsp:sp modelId="{A550CF3D-4886-4320-924E-403C0332E69E}">
      <dsp:nvSpPr>
        <dsp:cNvPr id="0" name=""/>
        <dsp:cNvSpPr/>
      </dsp:nvSpPr>
      <dsp:spPr>
        <a:xfrm>
          <a:off x="3309239" y="1603796"/>
          <a:ext cx="2141825" cy="1285095"/>
        </a:xfrm>
        <a:prstGeom prst="rect">
          <a:avLst/>
        </a:prstGeom>
        <a:solidFill>
          <a:srgbClr val="A779A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На реализацию МП «Молодежь Красносулинского городского поселения» направлено </a:t>
          </a:r>
          <a:r>
            <a:rPr lang="ru-RU" sz="1000" kern="1200" dirty="0" smtClean="0"/>
            <a:t>29980,00,00 </a:t>
          </a:r>
          <a:r>
            <a:rPr lang="ru-RU" sz="1000" kern="1200" dirty="0" smtClean="0"/>
            <a:t>рублей на проведение молодежных мероприятий при плане </a:t>
          </a:r>
          <a:r>
            <a:rPr lang="ru-RU" sz="1000" kern="1200" dirty="0" smtClean="0"/>
            <a:t>30000,00 </a:t>
          </a:r>
          <a:r>
            <a:rPr lang="ru-RU" sz="1000" kern="1200" dirty="0" smtClean="0"/>
            <a:t>рублей. Исполнение от годового плана </a:t>
          </a:r>
          <a:r>
            <a:rPr lang="ru-RU" sz="1000" kern="1200" dirty="0" smtClean="0"/>
            <a:t>99,9 </a:t>
          </a:r>
          <a:r>
            <a:rPr lang="ru-RU" sz="1000" kern="1200" dirty="0" smtClean="0"/>
            <a:t>%.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09239" y="1603796"/>
        <a:ext cx="2141825" cy="1285095"/>
      </dsp:txXfrm>
    </dsp:sp>
    <dsp:sp modelId="{4F0A4221-27B3-4A57-A8F5-038E76D998BC}">
      <dsp:nvSpPr>
        <dsp:cNvPr id="0" name=""/>
        <dsp:cNvSpPr/>
      </dsp:nvSpPr>
      <dsp:spPr>
        <a:xfrm>
          <a:off x="5665248" y="1499530"/>
          <a:ext cx="2324352" cy="1493627"/>
        </a:xfrm>
        <a:prstGeom prst="rect">
          <a:avLst/>
        </a:prstGeom>
        <a:solidFill>
          <a:srgbClr val="D07006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По подразделу «Благоустройство»</a:t>
          </a:r>
          <a:r>
            <a:rPr lang="ru-RU" sz="1000" b="1" kern="1200" dirty="0" smtClean="0"/>
            <a:t> </a:t>
          </a:r>
          <a:r>
            <a:rPr lang="ru-RU" sz="1000" kern="1200" dirty="0" smtClean="0"/>
            <a:t>кассовые расходы составили </a:t>
          </a:r>
          <a:r>
            <a:rPr lang="ru-RU" sz="1000" kern="1200" dirty="0" smtClean="0"/>
            <a:t>106476199,18 </a:t>
          </a:r>
          <a:r>
            <a:rPr lang="ru-RU" sz="1000" kern="1200" dirty="0" smtClean="0"/>
            <a:t>рублей при годовых бюджетных назначениях </a:t>
          </a:r>
          <a:r>
            <a:rPr lang="ru-RU" sz="1000" kern="1200" dirty="0" smtClean="0"/>
            <a:t>114283300,00 </a:t>
          </a:r>
          <a:r>
            <a:rPr lang="ru-RU" sz="1000" kern="1200" dirty="0" smtClean="0"/>
            <a:t>рублей. Исполнение </a:t>
          </a:r>
          <a:r>
            <a:rPr lang="ru-RU" sz="1000" kern="1200" dirty="0" smtClean="0"/>
            <a:t>93,2 </a:t>
          </a:r>
          <a:r>
            <a:rPr lang="ru-RU" sz="1000" kern="1200" dirty="0" smtClean="0"/>
            <a:t>% от годового плана</a:t>
          </a:r>
          <a:endParaRPr lang="ru-RU" sz="1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65248" y="1499530"/>
        <a:ext cx="2324352" cy="1493627"/>
      </dsp:txXfrm>
    </dsp:sp>
    <dsp:sp modelId="{2AF71F3A-6EEE-4C19-94F4-1CA04339B3CF}">
      <dsp:nvSpPr>
        <dsp:cNvPr id="0" name=""/>
        <dsp:cNvSpPr/>
      </dsp:nvSpPr>
      <dsp:spPr>
        <a:xfrm>
          <a:off x="1044494" y="3207340"/>
          <a:ext cx="2141825" cy="1285095"/>
        </a:xfrm>
        <a:prstGeom prst="rect">
          <a:avLst/>
        </a:prstGeom>
        <a:solidFill>
          <a:schemeClr val="accent4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По подразделу «Коммунальное хозяйство» расходы составили </a:t>
          </a:r>
          <a:r>
            <a:rPr lang="ru-RU" sz="1000" kern="1200" dirty="0" smtClean="0"/>
            <a:t>53620150,17 рублей </a:t>
          </a:r>
          <a:r>
            <a:rPr lang="ru-RU" sz="1000" kern="1200" dirty="0" smtClean="0"/>
            <a:t>при </a:t>
          </a:r>
          <a:r>
            <a:rPr lang="ru-RU" sz="1000" kern="1200" dirty="0" smtClean="0"/>
            <a:t>плане 54887000,00 </a:t>
          </a:r>
          <a:r>
            <a:rPr lang="ru-RU" sz="1000" kern="1200" dirty="0" smtClean="0"/>
            <a:t>рублей, исполнение  </a:t>
          </a:r>
          <a:r>
            <a:rPr lang="ru-RU" sz="1000" kern="1200" dirty="0" smtClean="0"/>
            <a:t>97,7% от </a:t>
          </a:r>
          <a:r>
            <a:rPr lang="ru-RU" sz="1000" kern="1200" dirty="0" smtClean="0"/>
            <a:t>годового плана.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44494" y="3207340"/>
        <a:ext cx="2141825" cy="1285095"/>
      </dsp:txXfrm>
    </dsp:sp>
    <dsp:sp modelId="{FB21FBD9-8687-4B41-A585-1F852FEC42B0}">
      <dsp:nvSpPr>
        <dsp:cNvPr id="0" name=""/>
        <dsp:cNvSpPr/>
      </dsp:nvSpPr>
      <dsp:spPr>
        <a:xfrm>
          <a:off x="3400503" y="3207340"/>
          <a:ext cx="2141825" cy="1285095"/>
        </a:xfrm>
        <a:prstGeom prst="rect">
          <a:avLst/>
        </a:prstGeom>
        <a:solidFill>
          <a:srgbClr val="BF173F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По подразделу «Жилищное хозяйство» кассовые расходы составили </a:t>
          </a:r>
          <a:r>
            <a:rPr lang="ru-RU" sz="1000" kern="1200" dirty="0" smtClean="0"/>
            <a:t>21614698,58 рублей </a:t>
          </a:r>
          <a:r>
            <a:rPr lang="ru-RU" sz="1000" kern="1200" dirty="0" smtClean="0"/>
            <a:t>при плане  </a:t>
          </a:r>
          <a:r>
            <a:rPr lang="ru-RU" sz="1000" kern="1200" dirty="0" smtClean="0"/>
            <a:t>22390860,00 </a:t>
          </a:r>
          <a:r>
            <a:rPr lang="ru-RU" sz="1000" kern="1200" dirty="0" smtClean="0"/>
            <a:t>рублей или  </a:t>
          </a:r>
          <a:r>
            <a:rPr lang="ru-RU" sz="1000" kern="1200" dirty="0" smtClean="0"/>
            <a:t>96,5% </a:t>
          </a:r>
          <a:r>
            <a:rPr lang="ru-RU" sz="1000" kern="1200" dirty="0" smtClean="0"/>
            <a:t>от годового плана.</a:t>
          </a:r>
          <a:endParaRPr lang="ru-RU" sz="10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00503" y="3207340"/>
        <a:ext cx="2141825" cy="1285095"/>
      </dsp:txXfrm>
    </dsp:sp>
    <dsp:sp modelId="{1A35998A-9E9F-4EAC-8C3D-3FBDFA9BC135}">
      <dsp:nvSpPr>
        <dsp:cNvPr id="0" name=""/>
        <dsp:cNvSpPr/>
      </dsp:nvSpPr>
      <dsp:spPr>
        <a:xfrm>
          <a:off x="5756511" y="3207340"/>
          <a:ext cx="2141825" cy="12850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По подразделу «Дорожное хозяйство (дорожные фонды» при годовых утвержденных бюджетных </a:t>
          </a: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76554100,00 </a:t>
          </a: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рублей направлено на финансирование выполненных работ </a:t>
          </a: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 58235626,15 рублей </a:t>
          </a: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или </a:t>
          </a: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76,1 </a:t>
          </a: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% от годового плана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56511" y="3207340"/>
        <a:ext cx="2141825" cy="12850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0.00779</cdr:x>
      <cdr:y>0.16883</cdr:y>
    </cdr:from>
    <cdr:to>
      <cdr:x>0.0919</cdr:x>
      <cdr:y>0.61377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8237" y="745698"/>
          <a:ext cx="736980" cy="19652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0.00779</cdr:x>
      <cdr:y>0.16883</cdr:y>
    </cdr:from>
    <cdr:to>
      <cdr:x>0.0919</cdr:x>
      <cdr:y>0.61377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8237" y="745698"/>
          <a:ext cx="736980" cy="19652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D0A7B2-294A-40EE-AC6C-6AB7E27D368E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3B3F93-6BA2-4C3A-AE48-184A4B8FC8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3B3F93-6BA2-4C3A-AE48-184A4B8FC8E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F103-BC34-4FE4-A40E-EDDEECFDA5D0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34131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5670151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5748029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72573607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4747331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8868705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2309753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19142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20704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35137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37643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9611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30129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97916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39885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31238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07813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BE451C3-0FF4-47C4-B829-773ADF60F88C}" type="datetimeFigureOut">
              <a:rPr lang="en-US" smtClean="0"/>
              <a:pPr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929441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780288"/>
            <a:ext cx="8825658" cy="3997093"/>
          </a:xfrm>
        </p:spPr>
        <p:txBody>
          <a:bodyPr/>
          <a:lstStyle/>
          <a:p>
            <a:pPr algn="ctr"/>
            <a:r>
              <a:rPr lang="ru-RU" dirty="0"/>
              <a:t>ОТЧЕТ ОБ ИСПОЛНЕНИИ </a:t>
            </a:r>
            <a:r>
              <a:rPr lang="ru-RU" dirty="0" smtClean="0"/>
              <a:t>БЮДЖЕТА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/>
              <a:t>КРАСНОСУЛИНСКОГО ГОРОДСКОГО ПОСЕЛЕНИЯ ЗА </a:t>
            </a:r>
            <a:r>
              <a:rPr lang="ru-RU" sz="2800" b="1" dirty="0" smtClean="0"/>
              <a:t>2020 ГОД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265302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512427" cy="1400530"/>
          </a:xfrm>
        </p:spPr>
        <p:txBody>
          <a:bodyPr/>
          <a:lstStyle/>
          <a:p>
            <a:r>
              <a:rPr lang="ru-RU" dirty="0" smtClean="0"/>
              <a:t>Налог на имущество физических лиц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03312" y="2052638"/>
          <a:ext cx="9998075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Доходы от арендной платы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Доходы от арендной </a:t>
            </a:r>
            <a:r>
              <a:rPr lang="ru-RU" dirty="0" smtClean="0"/>
              <a:t>платы за </a:t>
            </a:r>
            <a:r>
              <a:rPr lang="ru-RU" dirty="0" err="1" smtClean="0"/>
              <a:t>зем</a:t>
            </a:r>
            <a:r>
              <a:rPr lang="ru-RU" dirty="0" smtClean="0"/>
              <a:t> участки после разграничения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Доходы от сдачи в аренду муниципального имущества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1190289" cy="1400530"/>
          </a:xfrm>
        </p:spPr>
        <p:txBody>
          <a:bodyPr/>
          <a:lstStyle/>
          <a:p>
            <a:pPr algn="ctr"/>
            <a:r>
              <a:rPr lang="ru-RU" dirty="0" smtClean="0"/>
              <a:t>Прочие поступления от использования имущества (</a:t>
            </a:r>
            <a:r>
              <a:rPr lang="ru-RU" dirty="0" err="1" smtClean="0"/>
              <a:t>соц.найм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1190289" cy="1400530"/>
          </a:xfrm>
        </p:spPr>
        <p:txBody>
          <a:bodyPr/>
          <a:lstStyle/>
          <a:p>
            <a:pPr algn="ctr"/>
            <a:r>
              <a:rPr lang="ru-RU" dirty="0" smtClean="0"/>
              <a:t>Доходы от оказания платных услуг и компенсации затрат государства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9767887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1112502" cy="1400530"/>
          </a:xfrm>
        </p:spPr>
        <p:txBody>
          <a:bodyPr/>
          <a:lstStyle/>
          <a:p>
            <a:pPr algn="ctr"/>
            <a:r>
              <a:rPr lang="ru-RU" dirty="0" smtClean="0"/>
              <a:t>Доходы от продажи материальных и нематериальных активов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1112502" cy="1400530"/>
          </a:xfrm>
        </p:spPr>
        <p:txBody>
          <a:bodyPr/>
          <a:lstStyle/>
          <a:p>
            <a:pPr algn="ctr"/>
            <a:r>
              <a:rPr lang="ru-RU" dirty="0" smtClean="0"/>
              <a:t>Штрафы, санкции, возмещение ущерба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1112502" cy="1400530"/>
          </a:xfrm>
        </p:spPr>
        <p:txBody>
          <a:bodyPr/>
          <a:lstStyle/>
          <a:p>
            <a:pPr algn="ctr"/>
            <a:r>
              <a:rPr lang="ru-RU" dirty="0" smtClean="0"/>
              <a:t>Прочие неналоговые доходы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9187" y="229711"/>
            <a:ext cx="10713463" cy="496990"/>
          </a:xfrm>
          <a:prstGeom prst="rect">
            <a:avLst/>
          </a:prstGeom>
          <a:ln/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МЕЖБЮДЖЕТНЫЕ ТРАНСФЕРТЫ (БЕЗВОЗМЕЗДНЫЕ ПОСТУПЛЕНИЯ)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4589" name="Rectangle 23"/>
          <p:cNvSpPr>
            <a:spLocks/>
          </p:cNvSpPr>
          <p:nvPr/>
        </p:nvSpPr>
        <p:spPr bwMode="auto">
          <a:xfrm>
            <a:off x="2768601" y="2514784"/>
            <a:ext cx="3149600" cy="4110869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Субвенции - межбюджетные трансферты, предоставляемые местным бюджетам в целях финансового обеспечения расходных обязательств муниципальных образований, возникающих при выполнении государственных полномочий Российской Федерации, субъектов Российской Федерации, переданных для осуществления органам местного самоуправления в установленном порядке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200,00 рублей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90" name="Rectangle 24"/>
          <p:cNvSpPr>
            <a:spLocks/>
          </p:cNvSpPr>
          <p:nvPr/>
        </p:nvSpPr>
        <p:spPr bwMode="auto">
          <a:xfrm>
            <a:off x="169546" y="2540000"/>
            <a:ext cx="2560954" cy="412750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NSimSun" pitchFamily="49" charset="-122"/>
                <a:cs typeface="Times New Roman" pitchFamily="18" charset="0"/>
              </a:rPr>
              <a:t>Дотации – межбюджетные трансферты предоставляемые на безвозмездной и безвозвратной основе без установления направлений и (или) условий их использования </a:t>
            </a:r>
          </a:p>
          <a:p>
            <a:pPr algn="ctr"/>
            <a:endParaRPr lang="ru-RU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ea typeface="NSimSun" pitchFamily="49" charset="-122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NSimSun" pitchFamily="49" charset="-122"/>
                <a:cs typeface="Times New Roman" pitchFamily="18" charset="0"/>
              </a:rPr>
              <a:t>48724700,00 рублей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55840" y="908721"/>
            <a:ext cx="2784309" cy="79208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Межбюджетные трансферты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347200" y="2514784"/>
            <a:ext cx="2616200" cy="414001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Прочие межбюджетные трансферты- предоставляемые на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софинансирование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расходных обязательств, возникающих при выполнении  полномочий органов местного самоуправления  по вопросам местного значения  </a:t>
            </a:r>
          </a:p>
          <a:p>
            <a:pPr algn="ctr"/>
            <a:endParaRPr lang="ru-RU" sz="16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137025370,05 рублей</a:t>
            </a:r>
          </a:p>
        </p:txBody>
      </p:sp>
      <p:sp>
        <p:nvSpPr>
          <p:cNvPr id="18" name="Выгнутая влево стрелка 17"/>
          <p:cNvSpPr/>
          <p:nvPr/>
        </p:nvSpPr>
        <p:spPr>
          <a:xfrm rot="2872279">
            <a:off x="2078644" y="290165"/>
            <a:ext cx="795440" cy="2483075"/>
          </a:xfrm>
          <a:prstGeom prst="curved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4531107" y="1866900"/>
            <a:ext cx="646176" cy="509420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Выгнутая вправо стрелка 20"/>
          <p:cNvSpPr/>
          <p:nvPr/>
        </p:nvSpPr>
        <p:spPr>
          <a:xfrm rot="18777318">
            <a:off x="9241773" y="161832"/>
            <a:ext cx="893544" cy="2570817"/>
          </a:xfrm>
          <a:prstGeom prst="curvedLef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6969507" y="1823616"/>
            <a:ext cx="646176" cy="489204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994400" y="2476500"/>
            <a:ext cx="3251200" cy="4191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Субсидии бюджетам городских поселений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–предоставляемые на финансовое обеспечение затрат, связанных с обеспечением теплоснабжения на, территории КГП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16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12722508,59 рублей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1732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6200" y="605118"/>
            <a:ext cx="6819900" cy="1020482"/>
          </a:xfrm>
        </p:spPr>
        <p:txBody>
          <a:bodyPr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Бюджет 2020 года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65099" y="1689100"/>
            <a:ext cx="8280400" cy="455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886700" y="1092201"/>
            <a:ext cx="2451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dirty="0" smtClean="0"/>
          </a:p>
          <a:p>
            <a:pPr algn="r"/>
            <a:r>
              <a:rPr lang="ru-RU" b="1" dirty="0" smtClean="0"/>
              <a:t>тыс. рублей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55800" y="1739901"/>
            <a:ext cx="2527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b="1" dirty="0" smtClean="0"/>
              <a:t>325828,1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76900" y="1778000"/>
            <a:ext cx="1803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smtClean="0"/>
              <a:t>331272,9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22300" y="3105835"/>
            <a:ext cx="2527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smtClean="0"/>
              <a:t>330367,8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29100" y="3105835"/>
            <a:ext cx="1562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smtClean="0"/>
              <a:t>302131,8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917700" y="5198596"/>
            <a:ext cx="2247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smtClean="0"/>
              <a:t>Доходы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070600" y="5219701"/>
            <a:ext cx="1816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smtClean="0"/>
              <a:t>Расходы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153400" y="1739900"/>
            <a:ext cx="31623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Плановые назначения </a:t>
            </a:r>
          </a:p>
          <a:p>
            <a:endParaRPr lang="ru-RU" dirty="0" smtClean="0"/>
          </a:p>
          <a:p>
            <a:r>
              <a:rPr lang="ru-RU" dirty="0" smtClean="0"/>
              <a:t>Фактическое исполнение 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360" y="502921"/>
            <a:ext cx="8517574" cy="838199"/>
          </a:xfrm>
        </p:spPr>
        <p:txBody>
          <a:bodyPr/>
          <a:lstStyle/>
          <a:p>
            <a:pPr algn="ctr"/>
            <a:r>
              <a:rPr lang="ru-RU" dirty="0" smtClean="0"/>
              <a:t>Расходы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54954" y="1926336"/>
            <a:ext cx="9551146" cy="4626864"/>
          </a:xfrm>
        </p:spPr>
        <p:txBody>
          <a:bodyPr>
            <a:normAutofit/>
          </a:bodyPr>
          <a:lstStyle/>
          <a:p>
            <a:r>
              <a:rPr lang="ru-RU" dirty="0" smtClean="0"/>
              <a:t> На исполнение расходных обязательств бюджета муниципального образования «Красносулинское городское поселение» за 12 месяцев 2020 года направлено 302131801,98 рублей при годовых утвержденных назначениях 331272860,00 рублей. Исполнение 91,2%. В сравнении с аналогичным периодом 2019 года наблюдается увеличение объема израсходованных средств на 95822679,49 рублей. </a:t>
            </a:r>
          </a:p>
          <a:p>
            <a:r>
              <a:rPr lang="ru-RU" dirty="0" smtClean="0"/>
              <a:t>По разделу «Общегосударственные вопросы» фактическое исполнение составило 23717632,15 рублей, или 96,8%. На содержание аппарата Администрации поселения в отчетном периоде 2020 года направлено 14630633,35 рублей, в том числе </a:t>
            </a:r>
          </a:p>
          <a:p>
            <a:r>
              <a:rPr lang="ru-RU" dirty="0" smtClean="0"/>
              <a:t>на оплату труда работников – 9434039,73 рублей,</a:t>
            </a:r>
          </a:p>
          <a:p>
            <a:r>
              <a:rPr lang="ru-RU" dirty="0" smtClean="0"/>
              <a:t> начисления на оплату труда работников – 2905300,00 рублей.</a:t>
            </a:r>
          </a:p>
          <a:p>
            <a:pPr algn="just"/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0307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125359"/>
          </a:xfrm>
        </p:spPr>
        <p:txBody>
          <a:bodyPr/>
          <a:lstStyle/>
          <a:p>
            <a:pPr algn="ctr"/>
            <a:r>
              <a:rPr lang="ru-RU" sz="2000" dirty="0" smtClean="0"/>
              <a:t>Расходные обязательства </a:t>
            </a:r>
            <a:r>
              <a:rPr lang="ru-RU" sz="2000" dirty="0"/>
              <a:t>бюджета муниципального образования «Красносулинское городское поселение» за </a:t>
            </a:r>
            <a:r>
              <a:rPr lang="ru-RU" sz="2000" dirty="0" smtClean="0"/>
              <a:t>2020 год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21138894"/>
              </p:ext>
            </p:extLst>
          </p:nvPr>
        </p:nvGraphicFramePr>
        <p:xfrm>
          <a:off x="1981200" y="2249488"/>
          <a:ext cx="8942832" cy="44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3248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853" y="434283"/>
            <a:ext cx="9404723" cy="1400530"/>
          </a:xfrm>
        </p:spPr>
        <p:txBody>
          <a:bodyPr/>
          <a:lstStyle/>
          <a:p>
            <a:pPr algn="ctr"/>
            <a:r>
              <a:rPr lang="ru-RU" sz="2400" dirty="0" smtClean="0"/>
              <a:t>РАСХОДЫ КРАСНОСУЛИНСКОГО ГОРОДСКОГО ПОСЕЛЕНИЯ ЗА 2020 ГОД</a:t>
            </a:r>
            <a:endParaRPr lang="ru-RU" sz="2400" dirty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505199" y="1559233"/>
            <a:ext cx="6161437" cy="4219268"/>
          </a:xfrm>
        </p:spPr>
        <p:txBody>
          <a:bodyPr/>
          <a:lstStyle/>
          <a:p>
            <a:r>
              <a:rPr lang="ru-RU" dirty="0" smtClean="0"/>
              <a:t>\s \</a:t>
            </a:r>
            <a:r>
              <a:rPr lang="ru-RU" dirty="0" err="1" smtClean="0"/>
              <a:t>s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838200" y="1562100"/>
          <a:ext cx="9398000" cy="4914899"/>
        </p:xfrm>
        <a:graphic>
          <a:graphicData uri="http://schemas.openxmlformats.org/presentationml/2006/ole">
            <p:oleObj spid="_x0000_s23556" name="Диаграмма" r:id="rId3" imgW="6438833" imgH="3248138" progId="Excel.Shee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945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rgbClr val="FFFF00"/>
            </a:solidFill>
          </a:ln>
        </p:spPr>
        <p:txBody>
          <a:bodyPr/>
          <a:lstStyle/>
          <a:p>
            <a:pPr algn="ctr"/>
            <a:r>
              <a:rPr lang="ru-RU" altLang="ru-RU" sz="3200" b="1" dirty="0" smtClean="0">
                <a:solidFill>
                  <a:srgbClr val="5F0BF5"/>
                </a:solidFill>
                <a:latin typeface="Times New Roman" pitchFamily="18" charset="0"/>
              </a:rPr>
              <a:t>Объем расходов Красносулинского городского поселения в 2020 году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3656105350"/>
              </p:ext>
            </p:extLst>
          </p:nvPr>
        </p:nvGraphicFramePr>
        <p:xfrm>
          <a:off x="1290155" y="2096777"/>
          <a:ext cx="8761862" cy="4048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  <a:ln>
            <a:solidFill>
              <a:srgbClr val="FFFF00"/>
            </a:solidFill>
          </a:ln>
        </p:spPr>
        <p:txBody>
          <a:bodyPr/>
          <a:lstStyle/>
          <a:p>
            <a:pPr algn="ctr"/>
            <a:r>
              <a:rPr lang="ru-RU" altLang="ru-RU" sz="2800" b="1" dirty="0" smtClean="0">
                <a:solidFill>
                  <a:srgbClr val="5F0BF5"/>
                </a:solidFill>
                <a:latin typeface="Times New Roman" pitchFamily="18" charset="0"/>
              </a:rPr>
              <a:t>Объем расходов на реализацию муниципальных программ Красносулинского городского поселения в 2020 году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3656105350"/>
              </p:ext>
            </p:extLst>
          </p:nvPr>
        </p:nvGraphicFramePr>
        <p:xfrm>
          <a:off x="1290155" y="2096777"/>
          <a:ext cx="8761862" cy="4048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225800" y="-4013200"/>
            <a:ext cx="762000" cy="45719"/>
          </a:xfrm>
        </p:spPr>
        <p:txBody>
          <a:bodyPr>
            <a:no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6100" y="2654299"/>
            <a:ext cx="10706100" cy="1739901"/>
          </a:xfrm>
        </p:spPr>
        <p:txBody>
          <a:bodyPr/>
          <a:lstStyle/>
          <a:p>
            <a:endParaRPr lang="ru-RU" dirty="0" smtClean="0"/>
          </a:p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СПАСИБО ЗА ВНИМАНИЕ!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1"/>
          <p:cNvSpPr/>
          <p:nvPr/>
        </p:nvSpPr>
        <p:spPr>
          <a:xfrm>
            <a:off x="1219443" y="389743"/>
            <a:ext cx="10081120" cy="109798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Доходы бюджета образуются за счет налоговых и неналоговых доходов, а также за счет безвозмездных поступлений.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24589" name="Rectangle 23"/>
          <p:cNvSpPr>
            <a:spLocks/>
          </p:cNvSpPr>
          <p:nvPr/>
        </p:nvSpPr>
        <p:spPr bwMode="auto">
          <a:xfrm>
            <a:off x="4271797" y="3212976"/>
            <a:ext cx="3840427" cy="2880320"/>
          </a:xfrm>
          <a:prstGeom prst="rect">
            <a:avLst/>
          </a:prstGeom>
          <a:ln>
            <a:headEnd/>
            <a:tailEnd/>
          </a:ln>
          <a:effectLst>
            <a:innerShdw blurRad="114300">
              <a:prstClr val="black"/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Неналоговые доходы – поступления от уплаты других платежей и сборов установленных законодательством РФ и штрафов за нарушение законодательства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24590" name="Rectangle 24"/>
          <p:cNvSpPr>
            <a:spLocks/>
          </p:cNvSpPr>
          <p:nvPr/>
        </p:nvSpPr>
        <p:spPr bwMode="auto">
          <a:xfrm>
            <a:off x="398146" y="3212976"/>
            <a:ext cx="3585619" cy="2880320"/>
          </a:xfrm>
          <a:prstGeom prst="rect">
            <a:avLst/>
          </a:prstGeom>
          <a:ln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Constantia" pitchFamily="18" charset="0"/>
                <a:cs typeface="Times New Roman" pitchFamily="18" charset="0"/>
              </a:rPr>
              <a:t>Налоговые доходы – поступления в бюджет от уплаты налогов, установленных  Налоговым кодексом РФ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55840" y="1560074"/>
            <a:ext cx="2784309" cy="1076839"/>
          </a:xfrm>
          <a:prstGeom prst="round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ДОХОДЫ</a:t>
            </a: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 smtClean="0">
                <a:solidFill>
                  <a:schemeClr val="bg1"/>
                </a:solidFill>
              </a:rPr>
              <a:t>БЮДЖЕТА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304245" y="3212976"/>
            <a:ext cx="3552395" cy="2880320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Безвозмездные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поступления – это финансовая помощь из бюджетов других уровней (межбюджетные трансферты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),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от физических и юридических лиц</a:t>
            </a:r>
          </a:p>
        </p:txBody>
      </p:sp>
      <p:sp>
        <p:nvSpPr>
          <p:cNvPr id="18" name="Выгнутая влево стрелка 17"/>
          <p:cNvSpPr/>
          <p:nvPr/>
        </p:nvSpPr>
        <p:spPr>
          <a:xfrm rot="2872279">
            <a:off x="2967643" y="995182"/>
            <a:ext cx="795440" cy="2483075"/>
          </a:xfrm>
          <a:prstGeom prst="curv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5785421" y="2723772"/>
            <a:ext cx="646176" cy="489204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Выгнутая вправо стрелка 20"/>
          <p:cNvSpPr/>
          <p:nvPr/>
        </p:nvSpPr>
        <p:spPr>
          <a:xfrm rot="18777318">
            <a:off x="8378743" y="1015654"/>
            <a:ext cx="893544" cy="2570817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7452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rgbClr val="FFC000"/>
                </a:solidFill>
              </a:rPr>
              <a:t>налоговые и неналоговые </a:t>
            </a:r>
            <a:r>
              <a:rPr lang="ru-RU" sz="2800" b="1" dirty="0" smtClean="0">
                <a:solidFill>
                  <a:srgbClr val="FFC000"/>
                </a:solidFill>
              </a:rPr>
              <a:t>доходы Красносулинского городского поселения за </a:t>
            </a:r>
            <a:r>
              <a:rPr lang="ru-RU" sz="3600" b="1" dirty="0" smtClean="0">
                <a:solidFill>
                  <a:srgbClr val="FFC000"/>
                </a:solidFill>
              </a:rPr>
              <a:t/>
            </a:r>
            <a:br>
              <a:rPr lang="ru-RU" sz="36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2020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/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 год</a:t>
            </a:r>
            <a:endParaRPr lang="ru-RU" sz="2800" b="1" dirty="0">
              <a:solidFill>
                <a:srgbClr val="FFC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7" name="Object 3"/>
          <p:cNvGraphicFramePr>
            <a:graphicFrameLocks/>
          </p:cNvGraphicFramePr>
          <p:nvPr/>
        </p:nvGraphicFramePr>
        <p:xfrm>
          <a:off x="2463800" y="1981200"/>
          <a:ext cx="7454900" cy="4876800"/>
        </p:xfrm>
        <a:graphic>
          <a:graphicData uri="http://schemas.openxmlformats.org/presentationml/2006/ole">
            <p:oleObj spid="_x0000_s1027" name="Диаграмма" r:id="rId3" imgW="6619824" imgH="8391608" progId="Excel.Sheet.8">
              <p:embed/>
            </p:oleObj>
          </a:graphicData>
        </a:graphic>
      </p:graphicFrame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476500" y="2032000"/>
            <a:ext cx="7391400" cy="4826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0281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Налог на доходы физических лиц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Налог на товары (работы, услуги)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246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Налоги на совокупный налог 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Транспортный налог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Земельный налог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814</TotalTime>
  <Words>575</Words>
  <Application>Microsoft Office PowerPoint</Application>
  <PresentationFormat>Произвольный</PresentationFormat>
  <Paragraphs>86</Paragraphs>
  <Slides>25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Ион</vt:lpstr>
      <vt:lpstr>Диаграмма</vt:lpstr>
      <vt:lpstr>ОТЧЕТ ОБ ИСПОЛНЕНИИ БЮДЖЕТА </vt:lpstr>
      <vt:lpstr>Бюджет 2020 года  </vt:lpstr>
      <vt:lpstr>Слайд 3</vt:lpstr>
      <vt:lpstr>налоговые и неналоговые доходы Красносулинского городского поселения за  2020   год</vt:lpstr>
      <vt:lpstr>Налог на доходы физических лиц</vt:lpstr>
      <vt:lpstr>Налог на товары (работы, услуги)</vt:lpstr>
      <vt:lpstr>        Налоги на совокупный налог </vt:lpstr>
      <vt:lpstr>                Транспортный налог</vt:lpstr>
      <vt:lpstr>                Земельный налог</vt:lpstr>
      <vt:lpstr>Налог на имущество физических лиц</vt:lpstr>
      <vt:lpstr>    Доходы от арендной платы</vt:lpstr>
      <vt:lpstr>    Доходы от арендной платы за зем участки после разграничения</vt:lpstr>
      <vt:lpstr> Доходы от сдачи в аренду муниципального имущества</vt:lpstr>
      <vt:lpstr>Прочие поступления от использования имущества (соц.найм)</vt:lpstr>
      <vt:lpstr>Доходы от оказания платных услуг и компенсации затрат государства</vt:lpstr>
      <vt:lpstr>Доходы от продажи материальных и нематериальных активов</vt:lpstr>
      <vt:lpstr>Штрафы, санкции, возмещение ущерба</vt:lpstr>
      <vt:lpstr>Прочие неналоговые доходы</vt:lpstr>
      <vt:lpstr>Слайд 19</vt:lpstr>
      <vt:lpstr>Расходы</vt:lpstr>
      <vt:lpstr>Расходные обязательства бюджета муниципального образования «Красносулинское городское поселение» за 2020 год</vt:lpstr>
      <vt:lpstr>РАСХОДЫ КРАСНОСУЛИНСКОГО ГОРОДСКОГО ПОСЕЛЕНИЯ ЗА 2020 ГОД</vt:lpstr>
      <vt:lpstr>Объем расходов Красносулинского городского поселения в 2020 году</vt:lpstr>
      <vt:lpstr>Объем расходов на реализацию муниципальных программ Красносулинского городского поселения в 2020 году</vt:lpstr>
      <vt:lpstr>Слайд 25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ОБ ИСПОЛНЕНИИ БЮДЖЕТА</dc:title>
  <dc:creator>Lana</dc:creator>
  <cp:lastModifiedBy>пользователь</cp:lastModifiedBy>
  <cp:revision>144</cp:revision>
  <dcterms:created xsi:type="dcterms:W3CDTF">2015-07-21T16:33:52Z</dcterms:created>
  <dcterms:modified xsi:type="dcterms:W3CDTF">2021-03-12T05:46:58Z</dcterms:modified>
</cp:coreProperties>
</file>